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5620"/>
    <p:restoredTop sz="94709" autoAdjust="0"/>
  </p:normalViewPr>
  <p:slideViewPr>
    <p:cSldViewPr>
      <p:cViewPr varScale="1">
        <p:scale>
          <a:sx n="74" d="100"/>
          <a:sy n="74" d="100"/>
        </p:scale>
        <p:origin x="-69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iagrams/colors1.xml><?xml version="1.0" encoding="utf-8"?>
<dgm:colorsDef xmlns:dgm="http://schemas.openxmlformats.org/drawingml/2006/diagram" xmlns:a="http://schemas.openxmlformats.org/drawingml/2006/main" uniqueId="urn:microsoft.com/office/officeart/2005/8/colors/accent2_5">
  <dgm:title val=""/>
  <dgm:desc val=""/>
  <dgm:catLst>
    <dgm:cat type="accent2" pri="11500"/>
  </dgm:catLst>
  <dgm:styleLbl name="node0">
    <dgm:fillClrLst meth="cycle">
      <a:schemeClr val="accent2">
        <a:alpha val="80000"/>
      </a:schemeClr>
    </dgm:fillClrLst>
    <dgm:linClrLst meth="repeat">
      <a:schemeClr val="lt1"/>
    </dgm:linClrLst>
    <dgm:effectClrLst/>
    <dgm:txLinClrLst/>
    <dgm:txFillClrLst/>
    <dgm:txEffectClrLst/>
  </dgm:styleLbl>
  <dgm:styleLbl name="node1">
    <dgm:fillClrLst>
      <a:schemeClr val="accent2">
        <a:alpha val="90000"/>
      </a:schemeClr>
      <a:schemeClr val="accent2">
        <a:alpha val="50000"/>
      </a:schemeClr>
    </dgm:fillClrLst>
    <dgm:linClrLst meth="repeat">
      <a:schemeClr val="lt1"/>
    </dgm:linClrLst>
    <dgm:effectClrLst/>
    <dgm:txLinClrLst/>
    <dgm:txFillClrLst/>
    <dgm:txEffectClrLst/>
  </dgm:styleLbl>
  <dgm:styleLbl name="alignNode1">
    <dgm:fillClrLst>
      <a:schemeClr val="accent2">
        <a:alpha val="90000"/>
      </a:schemeClr>
      <a:schemeClr val="accent2">
        <a:alpha val="50000"/>
      </a:schemeClr>
    </dgm:fillClrLst>
    <dgm:linClrLst>
      <a:schemeClr val="accent2">
        <a:alpha val="90000"/>
      </a:schemeClr>
      <a:schemeClr val="accent2">
        <a:alpha val="50000"/>
      </a:schemeClr>
    </dgm:linClrLst>
    <dgm:effectClrLst/>
    <dgm:txLinClrLst/>
    <dgm:txFillClrLst/>
    <dgm:txEffectClrLst/>
  </dgm:styleLbl>
  <dgm:styleLbl name="lnNode1">
    <dgm:fillClrLst>
      <a:schemeClr val="accent2">
        <a:shade val="90000"/>
      </a:schemeClr>
      <a:schemeClr val="accent2">
        <a:alpha val="50000"/>
        <a:tint val="50000"/>
      </a:schemeClr>
    </dgm:fillClrLst>
    <dgm:linClrLst meth="repeat">
      <a:schemeClr val="lt1"/>
    </dgm:linClrLst>
    <dgm:effectClrLst/>
    <dgm:txLinClrLst/>
    <dgm:txFillClrLst/>
    <dgm:txEffectClrLst/>
  </dgm:styleLbl>
  <dgm:styleLbl name="vennNode1">
    <dgm:fillClrLst>
      <a:schemeClr val="accent2">
        <a:shade val="80000"/>
        <a:alpha val="50000"/>
      </a:schemeClr>
      <a:schemeClr val="accent2">
        <a:alpha val="20000"/>
      </a:schemeClr>
    </dgm:fillClrLst>
    <dgm:linClrLst meth="repeat">
      <a:schemeClr val="lt1"/>
    </dgm:linClrLst>
    <dgm:effectClrLst/>
    <dgm:txLinClrLst/>
    <dgm:txFillClrLst/>
    <dgm:txEffectClrLst/>
  </dgm:styleLbl>
  <dgm:styleLbl name="node2">
    <dgm:fillClrLst>
      <a:schemeClr val="accent2">
        <a:alpha val="70000"/>
      </a:schemeClr>
    </dgm:fillClrLst>
    <dgm:linClrLst meth="repeat">
      <a:schemeClr val="lt1"/>
    </dgm:linClrLst>
    <dgm:effectClrLst/>
    <dgm:txLinClrLst/>
    <dgm:txFillClrLst/>
    <dgm:txEffectClrLst/>
  </dgm:styleLbl>
  <dgm:styleLbl name="node3">
    <dgm:fillClrLst>
      <a:schemeClr val="accent2">
        <a:alpha val="50000"/>
      </a:schemeClr>
    </dgm:fillClrLst>
    <dgm:linClrLst meth="repeat">
      <a:schemeClr val="lt1"/>
    </dgm:linClrLst>
    <dgm:effectClrLst/>
    <dgm:txLinClrLst/>
    <dgm:txFillClrLst/>
    <dgm:txEffectClrLst/>
  </dgm:styleLbl>
  <dgm:styleLbl name="node4">
    <dgm:fillClrLst>
      <a:schemeClr val="accent2">
        <a:alpha val="30000"/>
      </a:schemeClr>
    </dgm:fillClrLst>
    <dgm:linClrLst meth="repeat">
      <a:schemeClr val="lt1"/>
    </dgm:linClrLst>
    <dgm:effectClrLst/>
    <dgm:txLinClrLst/>
    <dgm:txFillClrLst/>
    <dgm:txEffectClrLst/>
  </dgm:styleLbl>
  <dgm:styleLbl name="fgImgPlace1">
    <dgm:fillClrLst>
      <a:schemeClr val="accent2">
        <a:tint val="50000"/>
        <a:alpha val="90000"/>
      </a:schemeClr>
      <a:schemeClr val="accent2">
        <a:tint val="20000"/>
        <a:alpha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f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bgSibTrans2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dgm:txEffectClrLst/>
  </dgm:styleLbl>
  <dgm:styleLbl name="sibTrans1D1">
    <dgm:fillClrLst>
      <a:schemeClr val="accent2">
        <a:shade val="90000"/>
      </a:schemeClr>
      <a:schemeClr val="accent2">
        <a:tint val="50000"/>
      </a:schemeClr>
    </dgm:fillClrLst>
    <dgm:linClrLst>
      <a:schemeClr val="accent2">
        <a:shade val="90000"/>
      </a:schemeClr>
      <a:schemeClr val="accent2">
        <a:tint val="50000"/>
      </a:schemeClr>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accent2">
        <a:alpha val="90000"/>
      </a:schemeClr>
    </dgm:fillClrLst>
    <dgm:linClrLst meth="repeat">
      <a:schemeClr val="lt1"/>
    </dgm:linClrLst>
    <dgm:effectClrLst/>
    <dgm:txLinClrLst/>
    <dgm:txFillClrLst/>
    <dgm:txEffectClrLst/>
  </dgm:styleLbl>
  <dgm:styleLbl name="asst1">
    <dgm:fillClrLst meth="repeat">
      <a:schemeClr val="accent2">
        <a:alpha val="90000"/>
      </a:schemeClr>
    </dgm:fillClrLst>
    <dgm:linClrLst meth="repeat">
      <a:schemeClr val="lt1"/>
    </dgm:linClrLst>
    <dgm:effectClrLst/>
    <dgm:txLinClrLst/>
    <dgm:txFillClrLst/>
    <dgm:txEffectClrLst/>
  </dgm:styleLbl>
  <dgm:styleLbl name="asst2">
    <dgm:fillClrLst>
      <a:schemeClr val="accent2">
        <a:alpha val="90000"/>
      </a:schemeClr>
    </dgm:fillClrLst>
    <dgm:linClrLst meth="repeat">
      <a:schemeClr val="lt1"/>
    </dgm:linClrLst>
    <dgm:effectClrLst/>
    <dgm:txLinClrLst/>
    <dgm:txFillClrLst/>
    <dgm:txEffectClrLst/>
  </dgm:styleLbl>
  <dgm:styleLbl name="asst3">
    <dgm:fillClrLst>
      <a:schemeClr val="accent2">
        <a:alpha val="70000"/>
      </a:schemeClr>
    </dgm:fillClrLst>
    <dgm:linClrLst meth="repeat">
      <a:schemeClr val="lt1"/>
    </dgm:linClrLst>
    <dgm:effectClrLst/>
    <dgm:txLinClrLst/>
    <dgm:txFillClrLst/>
    <dgm:txEffectClrLst/>
  </dgm:styleLbl>
  <dgm:styleLbl name="asst4">
    <dgm:fillClrLst>
      <a:schemeClr val="accent2">
        <a:alpha val="50000"/>
      </a:schemeClr>
    </dgm:fillClrLst>
    <dgm:linClrLst meth="repeat">
      <a:schemeClr val="lt1"/>
    </dgm:linClrLst>
    <dgm:effectClrLst/>
    <dgm:txLinClrLst/>
    <dgm:txFillClrLst/>
    <dgm:txEffectClrLst/>
  </dgm:styleLbl>
  <dgm:styleLbl name="parChTrans2D1">
    <dgm:fillClrLst meth="repeat">
      <a:schemeClr val="accent2">
        <a:shade val="80000"/>
      </a:schemeClr>
    </dgm:fillClrLst>
    <dgm:linClrLst meth="repeat">
      <a:schemeClr val="accent2">
        <a:shade val="80000"/>
      </a:schemeClr>
    </dgm:linClrLst>
    <dgm:effectClrLst/>
    <dgm:txLinClrLst/>
    <dgm:txFillClrLst/>
    <dgm:txEffectClrLst/>
  </dgm:styleLbl>
  <dgm:styleLbl name="parChTrans2D2">
    <dgm:fillClrLst meth="repeat">
      <a:schemeClr val="accent2">
        <a:tint val="90000"/>
      </a:schemeClr>
    </dgm:fillClrLst>
    <dgm:linClrLst meth="repeat">
      <a:schemeClr val="accent2">
        <a:tint val="90000"/>
      </a:schemeClr>
    </dgm:linClrLst>
    <dgm:effectClrLst/>
    <dgm:txLinClrLst/>
    <dgm:txFillClrLst/>
    <dgm:txEffectClrLst/>
  </dgm:styleLbl>
  <dgm:styleLbl name="parChTrans2D3">
    <dgm:fillClrLst meth="repeat">
      <a:schemeClr val="accent2">
        <a:tint val="70000"/>
      </a:schemeClr>
    </dgm:fillClrLst>
    <dgm:linClrLst meth="repeat">
      <a:schemeClr val="accent2">
        <a:tint val="70000"/>
      </a:schemeClr>
    </dgm:linClrLst>
    <dgm:effectClrLst/>
    <dgm:txLinClrLst/>
    <dgm:txFillClrLst/>
    <dgm:txEffectClrLst/>
  </dgm:styleLbl>
  <dgm:styleLbl name="parChTrans2D4">
    <dgm:fillClrLst meth="repeat">
      <a:schemeClr val="accent2">
        <a:tint val="50000"/>
      </a:schemeClr>
    </dgm:fillClrLst>
    <dgm:linClrLst meth="repeat">
      <a:schemeClr val="accent2">
        <a:tint val="50000"/>
      </a:schemeClr>
    </dgm:linClrLst>
    <dgm:effectClrLst/>
    <dgm:txLinClrLst/>
    <dgm:txFillClrLst meth="repeat">
      <a:schemeClr val="dk1"/>
    </dgm:txFillClrLst>
    <dgm:txEffectClrLst/>
  </dgm:styleLbl>
  <dgm:styleLbl name="parChTrans1D1">
    <dgm:fillClrLst meth="repeat">
      <a:schemeClr val="accent2">
        <a:shade val="80000"/>
      </a:schemeClr>
    </dgm:fillClrLst>
    <dgm:linClrLst meth="repeat">
      <a:schemeClr val="accent2">
        <a:shade val="80000"/>
      </a:schemeClr>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2">
        <a:tint val="90000"/>
      </a:schemeClr>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2">
        <a:tint val="70000"/>
      </a:schemeClr>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2">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trAlignAcc1">
    <dgm:fillClrLst meth="repeat">
      <a:schemeClr val="lt1">
        <a:alpha val="4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bgAcc1">
    <dgm:fillClrLst meth="repeat">
      <a:schemeClr val="lt1">
        <a:alpha val="90000"/>
      </a:schemeClr>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FgAcc1">
    <dgm:fillClrLst meth="repeat">
      <a:schemeClr val="lt1"/>
    </dgm:fillClrLst>
    <dgm:linClrLst>
      <a:schemeClr val="accent2">
        <a:alpha val="90000"/>
      </a:schemeClr>
      <a:schemeClr val="accent2">
        <a:alpha val="5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a:schemeClr val="accent2">
        <a:alpha val="90000"/>
        <a:tint val="40000"/>
      </a:schemeClr>
      <a:schemeClr val="accent2">
        <a:alpha val="5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a:tint val="50000"/>
      </a:schemeClr>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A95FE9A-0B6B-4405-B90A-10BFB788D15F}" type="doc">
      <dgm:prSet loTypeId="urn:microsoft.com/office/officeart/2005/8/layout/cycle6" loCatId="relationship" qsTypeId="urn:microsoft.com/office/officeart/2005/8/quickstyle/3d9" qsCatId="3D" csTypeId="urn:microsoft.com/office/officeart/2005/8/colors/accent2_5" csCatId="accent2" phldr="1"/>
      <dgm:spPr/>
      <dgm:t>
        <a:bodyPr/>
        <a:lstStyle/>
        <a:p>
          <a:endParaRPr lang="en-US"/>
        </a:p>
      </dgm:t>
    </dgm:pt>
    <dgm:pt modelId="{38F85CAE-F8CE-42F8-9CAE-0E14ADBD36B3}">
      <dgm:prSet phldrT="[Text]" custT="1"/>
      <dgm:spPr/>
      <dgm:t>
        <a:bodyPr/>
        <a:lstStyle/>
        <a:p>
          <a:r>
            <a:rPr lang="fa-IR" sz="4000" dirty="0" smtClean="0">
              <a:cs typeface="B Nazanin" pitchFamily="2" charset="-78"/>
            </a:rPr>
            <a:t>خانواده اوپیوئیدی</a:t>
          </a:r>
          <a:endParaRPr lang="en-US" sz="4000" dirty="0">
            <a:cs typeface="B Nazanin" pitchFamily="2" charset="-78"/>
          </a:endParaRPr>
        </a:p>
      </dgm:t>
    </dgm:pt>
    <dgm:pt modelId="{166C7F09-C671-44E2-9BD0-08BE4D559818}" type="parTrans" cxnId="{C60A279F-C277-4B10-88B5-3DABA1CD6F4D}">
      <dgm:prSet/>
      <dgm:spPr/>
      <dgm:t>
        <a:bodyPr/>
        <a:lstStyle/>
        <a:p>
          <a:endParaRPr lang="en-US"/>
        </a:p>
      </dgm:t>
    </dgm:pt>
    <dgm:pt modelId="{6F553AE9-6973-4791-AFB0-61AC9F0ED866}" type="sibTrans" cxnId="{C60A279F-C277-4B10-88B5-3DABA1CD6F4D}">
      <dgm:prSet/>
      <dgm:spPr/>
      <dgm:t>
        <a:bodyPr/>
        <a:lstStyle/>
        <a:p>
          <a:endParaRPr lang="en-US"/>
        </a:p>
      </dgm:t>
    </dgm:pt>
    <dgm:pt modelId="{B348CB94-73EA-4DD9-B4E0-7F96B1953D47}">
      <dgm:prSet phldrT="[Text]" custT="1"/>
      <dgm:spPr/>
      <dgm:t>
        <a:bodyPr/>
        <a:lstStyle/>
        <a:p>
          <a:r>
            <a:rPr lang="fa-IR" sz="4000" dirty="0" smtClean="0">
              <a:cs typeface="B Nazanin" pitchFamily="2" charset="-78"/>
            </a:rPr>
            <a:t>خانواده استامینوفن</a:t>
          </a:r>
          <a:endParaRPr lang="en-US" sz="4000" dirty="0">
            <a:cs typeface="B Nazanin" pitchFamily="2" charset="-78"/>
          </a:endParaRPr>
        </a:p>
      </dgm:t>
    </dgm:pt>
    <dgm:pt modelId="{1316AC78-7376-4D65-B2A6-A07B7C6D32D8}" type="parTrans" cxnId="{6D7B6DD2-DD41-4105-B859-8456DB0D5D6A}">
      <dgm:prSet/>
      <dgm:spPr/>
      <dgm:t>
        <a:bodyPr/>
        <a:lstStyle/>
        <a:p>
          <a:endParaRPr lang="en-US"/>
        </a:p>
      </dgm:t>
    </dgm:pt>
    <dgm:pt modelId="{D1223522-077A-4152-9EE7-74E9F5DD14DD}" type="sibTrans" cxnId="{6D7B6DD2-DD41-4105-B859-8456DB0D5D6A}">
      <dgm:prSet/>
      <dgm:spPr/>
      <dgm:t>
        <a:bodyPr/>
        <a:lstStyle/>
        <a:p>
          <a:endParaRPr lang="en-US"/>
        </a:p>
      </dgm:t>
    </dgm:pt>
    <dgm:pt modelId="{2F219C62-4334-4FE3-B329-80411DD0FFAA}">
      <dgm:prSet phldrT="[Text]" custT="1"/>
      <dgm:spPr/>
      <dgm:t>
        <a:bodyPr/>
        <a:lstStyle/>
        <a:p>
          <a:r>
            <a:rPr lang="fa-IR" sz="4000" dirty="0" smtClean="0">
              <a:cs typeface="B Nazanin" pitchFamily="2" charset="-78"/>
            </a:rPr>
            <a:t>خانواده </a:t>
          </a:r>
          <a:r>
            <a:rPr lang="en-US" sz="4000" dirty="0" smtClean="0">
              <a:cs typeface="B Nazanin" pitchFamily="2" charset="-78"/>
            </a:rPr>
            <a:t>NSAID</a:t>
          </a:r>
          <a:endParaRPr lang="en-US" sz="4000" dirty="0">
            <a:cs typeface="B Nazanin" pitchFamily="2" charset="-78"/>
          </a:endParaRPr>
        </a:p>
      </dgm:t>
    </dgm:pt>
    <dgm:pt modelId="{40DEDD20-2924-48FD-AC21-0F9BEEF172CD}" type="parTrans" cxnId="{E6AD76E4-7A64-4AE2-960B-A6925811A38F}">
      <dgm:prSet/>
      <dgm:spPr/>
      <dgm:t>
        <a:bodyPr/>
        <a:lstStyle/>
        <a:p>
          <a:endParaRPr lang="en-US"/>
        </a:p>
      </dgm:t>
    </dgm:pt>
    <dgm:pt modelId="{809E3567-F3BF-4E36-932D-F2C4B04E78D1}" type="sibTrans" cxnId="{E6AD76E4-7A64-4AE2-960B-A6925811A38F}">
      <dgm:prSet/>
      <dgm:spPr/>
      <dgm:t>
        <a:bodyPr/>
        <a:lstStyle/>
        <a:p>
          <a:endParaRPr lang="en-US"/>
        </a:p>
      </dgm:t>
    </dgm:pt>
    <dgm:pt modelId="{28FD4F4A-B9C6-4CA1-A749-9F2DD7368FF1}" type="pres">
      <dgm:prSet presAssocID="{7A95FE9A-0B6B-4405-B90A-10BFB788D15F}" presName="cycle" presStyleCnt="0">
        <dgm:presLayoutVars>
          <dgm:dir/>
          <dgm:resizeHandles val="exact"/>
        </dgm:presLayoutVars>
      </dgm:prSet>
      <dgm:spPr/>
      <dgm:t>
        <a:bodyPr/>
        <a:lstStyle/>
        <a:p>
          <a:endParaRPr lang="en-US"/>
        </a:p>
      </dgm:t>
    </dgm:pt>
    <dgm:pt modelId="{750597D3-3776-4FE3-9D2A-084B6323E737}" type="pres">
      <dgm:prSet presAssocID="{38F85CAE-F8CE-42F8-9CAE-0E14ADBD36B3}" presName="node" presStyleLbl="node1" presStyleIdx="0" presStyleCnt="3">
        <dgm:presLayoutVars>
          <dgm:bulletEnabled val="1"/>
        </dgm:presLayoutVars>
      </dgm:prSet>
      <dgm:spPr/>
      <dgm:t>
        <a:bodyPr/>
        <a:lstStyle/>
        <a:p>
          <a:endParaRPr lang="en-US"/>
        </a:p>
      </dgm:t>
    </dgm:pt>
    <dgm:pt modelId="{84775F37-1AED-4832-82F4-E208B02857E3}" type="pres">
      <dgm:prSet presAssocID="{38F85CAE-F8CE-42F8-9CAE-0E14ADBD36B3}" presName="spNode" presStyleCnt="0"/>
      <dgm:spPr/>
    </dgm:pt>
    <dgm:pt modelId="{04D7B3E2-447A-4153-A71B-B4EDAEFBA926}" type="pres">
      <dgm:prSet presAssocID="{6F553AE9-6973-4791-AFB0-61AC9F0ED866}" presName="sibTrans" presStyleLbl="sibTrans1D1" presStyleIdx="0" presStyleCnt="3"/>
      <dgm:spPr/>
      <dgm:t>
        <a:bodyPr/>
        <a:lstStyle/>
        <a:p>
          <a:endParaRPr lang="en-US"/>
        </a:p>
      </dgm:t>
    </dgm:pt>
    <dgm:pt modelId="{60EAA03D-854E-4895-A71B-E50FD4BA47D9}" type="pres">
      <dgm:prSet presAssocID="{B348CB94-73EA-4DD9-B4E0-7F96B1953D47}" presName="node" presStyleLbl="node1" presStyleIdx="1" presStyleCnt="3">
        <dgm:presLayoutVars>
          <dgm:bulletEnabled val="1"/>
        </dgm:presLayoutVars>
      </dgm:prSet>
      <dgm:spPr/>
      <dgm:t>
        <a:bodyPr/>
        <a:lstStyle/>
        <a:p>
          <a:endParaRPr lang="en-US"/>
        </a:p>
      </dgm:t>
    </dgm:pt>
    <dgm:pt modelId="{8B8DB2AA-224F-40A6-AD35-85A1C893F2D3}" type="pres">
      <dgm:prSet presAssocID="{B348CB94-73EA-4DD9-B4E0-7F96B1953D47}" presName="spNode" presStyleCnt="0"/>
      <dgm:spPr/>
    </dgm:pt>
    <dgm:pt modelId="{362B8682-A654-421B-82C9-2D4882B66643}" type="pres">
      <dgm:prSet presAssocID="{D1223522-077A-4152-9EE7-74E9F5DD14DD}" presName="sibTrans" presStyleLbl="sibTrans1D1" presStyleIdx="1" presStyleCnt="3"/>
      <dgm:spPr/>
      <dgm:t>
        <a:bodyPr/>
        <a:lstStyle/>
        <a:p>
          <a:endParaRPr lang="en-US"/>
        </a:p>
      </dgm:t>
    </dgm:pt>
    <dgm:pt modelId="{2B7FF354-7831-4896-945A-1D11B69A9182}" type="pres">
      <dgm:prSet presAssocID="{2F219C62-4334-4FE3-B329-80411DD0FFAA}" presName="node" presStyleLbl="node1" presStyleIdx="2" presStyleCnt="3" custRadScaleRad="104400" custRadScaleInc="1826">
        <dgm:presLayoutVars>
          <dgm:bulletEnabled val="1"/>
        </dgm:presLayoutVars>
      </dgm:prSet>
      <dgm:spPr/>
      <dgm:t>
        <a:bodyPr/>
        <a:lstStyle/>
        <a:p>
          <a:endParaRPr lang="en-US"/>
        </a:p>
      </dgm:t>
    </dgm:pt>
    <dgm:pt modelId="{B10E50F7-4A7E-405B-A7CE-FFE919A32F65}" type="pres">
      <dgm:prSet presAssocID="{2F219C62-4334-4FE3-B329-80411DD0FFAA}" presName="spNode" presStyleCnt="0"/>
      <dgm:spPr/>
    </dgm:pt>
    <dgm:pt modelId="{A4457D26-ED2D-4E79-A92A-D5227EA77C7C}" type="pres">
      <dgm:prSet presAssocID="{809E3567-F3BF-4E36-932D-F2C4B04E78D1}" presName="sibTrans" presStyleLbl="sibTrans1D1" presStyleIdx="2" presStyleCnt="3"/>
      <dgm:spPr/>
      <dgm:t>
        <a:bodyPr/>
        <a:lstStyle/>
        <a:p>
          <a:endParaRPr lang="en-US"/>
        </a:p>
      </dgm:t>
    </dgm:pt>
  </dgm:ptLst>
  <dgm:cxnLst>
    <dgm:cxn modelId="{E6AD76E4-7A64-4AE2-960B-A6925811A38F}" srcId="{7A95FE9A-0B6B-4405-B90A-10BFB788D15F}" destId="{2F219C62-4334-4FE3-B329-80411DD0FFAA}" srcOrd="2" destOrd="0" parTransId="{40DEDD20-2924-48FD-AC21-0F9BEEF172CD}" sibTransId="{809E3567-F3BF-4E36-932D-F2C4B04E78D1}"/>
    <dgm:cxn modelId="{C4479105-F23C-4379-8181-5BA281E4FC0F}" type="presOf" srcId="{7A95FE9A-0B6B-4405-B90A-10BFB788D15F}" destId="{28FD4F4A-B9C6-4CA1-A749-9F2DD7368FF1}" srcOrd="0" destOrd="0" presId="urn:microsoft.com/office/officeart/2005/8/layout/cycle6"/>
    <dgm:cxn modelId="{AD9053E2-DD58-4F6E-A6DA-5AD22353E853}" type="presOf" srcId="{809E3567-F3BF-4E36-932D-F2C4B04E78D1}" destId="{A4457D26-ED2D-4E79-A92A-D5227EA77C7C}" srcOrd="0" destOrd="0" presId="urn:microsoft.com/office/officeart/2005/8/layout/cycle6"/>
    <dgm:cxn modelId="{C60A279F-C277-4B10-88B5-3DABA1CD6F4D}" srcId="{7A95FE9A-0B6B-4405-B90A-10BFB788D15F}" destId="{38F85CAE-F8CE-42F8-9CAE-0E14ADBD36B3}" srcOrd="0" destOrd="0" parTransId="{166C7F09-C671-44E2-9BD0-08BE4D559818}" sibTransId="{6F553AE9-6973-4791-AFB0-61AC9F0ED866}"/>
    <dgm:cxn modelId="{5C25B929-E2C3-4F9F-8288-BBFEC5EAE818}" type="presOf" srcId="{B348CB94-73EA-4DD9-B4E0-7F96B1953D47}" destId="{60EAA03D-854E-4895-A71B-E50FD4BA47D9}" srcOrd="0" destOrd="0" presId="urn:microsoft.com/office/officeart/2005/8/layout/cycle6"/>
    <dgm:cxn modelId="{6D7B6DD2-DD41-4105-B859-8456DB0D5D6A}" srcId="{7A95FE9A-0B6B-4405-B90A-10BFB788D15F}" destId="{B348CB94-73EA-4DD9-B4E0-7F96B1953D47}" srcOrd="1" destOrd="0" parTransId="{1316AC78-7376-4D65-B2A6-A07B7C6D32D8}" sibTransId="{D1223522-077A-4152-9EE7-74E9F5DD14DD}"/>
    <dgm:cxn modelId="{02B5074E-6514-4FFE-9A76-EF3D49542574}" type="presOf" srcId="{2F219C62-4334-4FE3-B329-80411DD0FFAA}" destId="{2B7FF354-7831-4896-945A-1D11B69A9182}" srcOrd="0" destOrd="0" presId="urn:microsoft.com/office/officeart/2005/8/layout/cycle6"/>
    <dgm:cxn modelId="{BF04C969-A330-4331-B4E7-D3A0744E0157}" type="presOf" srcId="{38F85CAE-F8CE-42F8-9CAE-0E14ADBD36B3}" destId="{750597D3-3776-4FE3-9D2A-084B6323E737}" srcOrd="0" destOrd="0" presId="urn:microsoft.com/office/officeart/2005/8/layout/cycle6"/>
    <dgm:cxn modelId="{89265C15-52AD-44D9-9C1D-4E4BDDF9ABFA}" type="presOf" srcId="{D1223522-077A-4152-9EE7-74E9F5DD14DD}" destId="{362B8682-A654-421B-82C9-2D4882B66643}" srcOrd="0" destOrd="0" presId="urn:microsoft.com/office/officeart/2005/8/layout/cycle6"/>
    <dgm:cxn modelId="{90123684-F2F3-4DB6-B862-AB899FF89877}" type="presOf" srcId="{6F553AE9-6973-4791-AFB0-61AC9F0ED866}" destId="{04D7B3E2-447A-4153-A71B-B4EDAEFBA926}" srcOrd="0" destOrd="0" presId="urn:microsoft.com/office/officeart/2005/8/layout/cycle6"/>
    <dgm:cxn modelId="{36839D2C-2C9C-4BF1-A27D-36ECD78FBC4C}" type="presParOf" srcId="{28FD4F4A-B9C6-4CA1-A749-9F2DD7368FF1}" destId="{750597D3-3776-4FE3-9D2A-084B6323E737}" srcOrd="0" destOrd="0" presId="urn:microsoft.com/office/officeart/2005/8/layout/cycle6"/>
    <dgm:cxn modelId="{8B5B995A-90A8-4386-AA59-91C70D538942}" type="presParOf" srcId="{28FD4F4A-B9C6-4CA1-A749-9F2DD7368FF1}" destId="{84775F37-1AED-4832-82F4-E208B02857E3}" srcOrd="1" destOrd="0" presId="urn:microsoft.com/office/officeart/2005/8/layout/cycle6"/>
    <dgm:cxn modelId="{E2B6E30F-08AC-4A25-9264-A5ED5E6418D2}" type="presParOf" srcId="{28FD4F4A-B9C6-4CA1-A749-9F2DD7368FF1}" destId="{04D7B3E2-447A-4153-A71B-B4EDAEFBA926}" srcOrd="2" destOrd="0" presId="urn:microsoft.com/office/officeart/2005/8/layout/cycle6"/>
    <dgm:cxn modelId="{A5096BB4-7928-4DC6-AD23-9B56AB27847F}" type="presParOf" srcId="{28FD4F4A-B9C6-4CA1-A749-9F2DD7368FF1}" destId="{60EAA03D-854E-4895-A71B-E50FD4BA47D9}" srcOrd="3" destOrd="0" presId="urn:microsoft.com/office/officeart/2005/8/layout/cycle6"/>
    <dgm:cxn modelId="{23F1B070-2A80-4D7B-AE15-B19517F5C934}" type="presParOf" srcId="{28FD4F4A-B9C6-4CA1-A749-9F2DD7368FF1}" destId="{8B8DB2AA-224F-40A6-AD35-85A1C893F2D3}" srcOrd="4" destOrd="0" presId="urn:microsoft.com/office/officeart/2005/8/layout/cycle6"/>
    <dgm:cxn modelId="{6E9EC831-E5E3-47A3-BD1F-AD23F6D8509D}" type="presParOf" srcId="{28FD4F4A-B9C6-4CA1-A749-9F2DD7368FF1}" destId="{362B8682-A654-421B-82C9-2D4882B66643}" srcOrd="5" destOrd="0" presId="urn:microsoft.com/office/officeart/2005/8/layout/cycle6"/>
    <dgm:cxn modelId="{87CD4DE2-46BC-46D2-BC34-994A2F91D8C7}" type="presParOf" srcId="{28FD4F4A-B9C6-4CA1-A749-9F2DD7368FF1}" destId="{2B7FF354-7831-4896-945A-1D11B69A9182}" srcOrd="6" destOrd="0" presId="urn:microsoft.com/office/officeart/2005/8/layout/cycle6"/>
    <dgm:cxn modelId="{1B89899D-5132-4427-A3D2-9969814BE2E8}" type="presParOf" srcId="{28FD4F4A-B9C6-4CA1-A749-9F2DD7368FF1}" destId="{B10E50F7-4A7E-405B-A7CE-FFE919A32F65}" srcOrd="7" destOrd="0" presId="urn:microsoft.com/office/officeart/2005/8/layout/cycle6"/>
    <dgm:cxn modelId="{0EE05C71-308E-4175-9D93-5C20EB7C937A}" type="presParOf" srcId="{28FD4F4A-B9C6-4CA1-A749-9F2DD7368FF1}" destId="{A4457D26-ED2D-4E79-A92A-D5227EA77C7C}" srcOrd="8" destOrd="0" presId="urn:microsoft.com/office/officeart/2005/8/layout/cycle6"/>
  </dgm:cxnLst>
  <dgm:bg/>
  <dgm:whole/>
</dgm:dataModel>
</file>

<file path=ppt/diagrams/layout1.xml><?xml version="1.0" encoding="utf-8"?>
<dgm:layoutDef xmlns:dgm="http://schemas.openxmlformats.org/drawingml/2006/diagram" xmlns:a="http://schemas.openxmlformats.org/drawingml/2006/main" uniqueId="urn:microsoft.com/office/officeart/2005/8/layout/cycle6">
  <dgm:title val=""/>
  <dgm:desc val=""/>
  <dgm:catLst>
    <dgm:cat type="cycle" pri="4000"/>
    <dgm:cat type="relationship" pri="24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param type="endSty" val="noArr"/>
              </dgm:alg>
              <dgm:shape xmlns:r="http://schemas.openxmlformats.org/officeDocument/2006/relationships" type="conn" r:blip="">
                <dgm:adjLst/>
              </dgm:shape>
              <dgm:presOf axis="self"/>
              <dgm:constrLst>
                <dgm:constr type="h" refType="w" fact="0.65"/>
                <dgm:constr type="connDist"/>
                <dgm:constr type="begPad" refType="connDist" fact="0.01"/>
                <dgm:constr type="endPad" refType="connDist" fact="0.01"/>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9">
  <dgm:title val=""/>
  <dgm:desc val=""/>
  <dgm:catLst>
    <dgm:cat type="3D" pri="11900"/>
  </dgm:catLst>
  <dgm:scene3d>
    <a:camera prst="perspectiveRelaxed">
      <a:rot lat="19149996" lon="20104178" rev="1577324"/>
    </a:camera>
    <a:lightRig rig="soft" dir="t"/>
    <a:backdrop>
      <a:anchor x="0" y="0" z="-210000"/>
      <a:norm dx="0" dy="0" dz="914400"/>
      <a:up dx="0" dy="914400" dz="0"/>
    </a:backdrop>
  </dgm:scene3d>
  <dgm:styleLbl name="node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52250" prstMaterial="matte">
      <a:bevelT w="165100" prst="coolSlant"/>
    </dgm:sp3d>
    <dgm:txPr>
      <a:sp3d extrusionH="28000" prstMaterial="matte"/>
    </dgm:txPr>
    <dgm:style>
      <a:lnRef idx="1">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152250" prstMaterial="matte">
      <a:bevelT w="165100" prst="coolSlant"/>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prstMaterial="matte"/>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22735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52250" prstMaterial="matte">
      <a:bevelT w="165100" prst="coolSlant"/>
    </dgm:sp3d>
    <dgm:txPr>
      <a:sp3d extrusionH="28000" prstMaterial="matte"/>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2D4">
    <dgm:scene3d>
      <a:camera prst="orthographicFront"/>
      <a:lightRig rig="threePt" dir="t"/>
    </dgm:scene3d>
    <dgm:sp3d z="-227350" prstMaterial="matte"/>
    <dgm:txPr/>
    <dgm:style>
      <a:lnRef idx="0">
        <a:scrgbClr r="0" g="0" b="0"/>
      </a:lnRef>
      <a:fillRef idx="3">
        <a:scrgbClr r="0" g="0" b="0"/>
      </a:fillRef>
      <a:effectRef idx="0">
        <a:scrgbClr r="0" g="0" b="0"/>
      </a:effectRef>
      <a:fontRef idx="minor">
        <a:schemeClr val="lt1"/>
      </a:fontRef>
    </dgm:style>
  </dgm:styleLbl>
  <dgm:styleLbl name="parChTrans1D1">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22735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prstMaterial="matte"/>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52250" prstMaterial="matte">
      <a:bevelT w="165100" prst="coolSlant"/>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227350" prstMaterial="matte"/>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prstMaterial="matte"/>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z="-227350" prstMaterial="matte"/>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22735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prstMaterial="matte"/>
    <dgm:txPr/>
    <dgm:style>
      <a:lnRef idx="0">
        <a:scrgbClr r="0" g="0" b="0"/>
      </a:lnRef>
      <a:fillRef idx="1">
        <a:scrgbClr r="0" g="0" b="0"/>
      </a:fillRef>
      <a:effectRef idx="0">
        <a:scrgbClr r="0" g="0" b="0"/>
      </a:effectRef>
      <a:fontRef idx="minor">
        <a:schemeClr val="lt1"/>
      </a:fontRef>
    </dgm:style>
  </dgm:styleLbl>
  <dgm:styleLbl name="revTx">
    <dgm:scene3d>
      <a:camera prst="orthographicFront"/>
      <a:lightRig rig="threePt" dir="t"/>
    </dgm:scene3d>
    <dgm:sp3d/>
    <dgm:txPr>
      <a:sp3d extrusionH="28000" prstMaterial="matte"/>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itle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n-US" smtClean="0"/>
              <a:t>Click to edit Master title style</a:t>
            </a:r>
            <a:endParaRPr kumimoji="0" lang="en-US"/>
          </a:p>
        </p:txBody>
      </p:sp>
      <p:sp>
        <p:nvSpPr>
          <p:cNvPr id="28" name="Date Placeholder 27"/>
          <p:cNvSpPr>
            <a:spLocks noGrp="1"/>
          </p:cNvSpPr>
          <p:nvPr>
            <p:ph type="dt" sz="half" idx="10"/>
          </p:nvPr>
        </p:nvSpPr>
        <p:spPr/>
        <p:txBody>
          <a:bodyPr/>
          <a:lstStyle/>
          <a:p>
            <a:fld id="{2C79F975-861D-434B-9552-BDE981F056D3}" type="datetimeFigureOut">
              <a:rPr lang="en-US" smtClean="0"/>
              <a:pPr/>
              <a:t>2/16/2014</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a:lstStyle/>
          <a:p>
            <a:fld id="{182900E8-2C3C-4EEB-99C8-07B5263B6E0C}" type="slidenum">
              <a:rPr lang="en-US" smtClean="0"/>
              <a:pPr/>
              <a:t>‹#›</a:t>
            </a:fld>
            <a:endParaRPr lang="en-US"/>
          </a:p>
        </p:txBody>
      </p:sp>
      <p:sp>
        <p:nvSpPr>
          <p:cNvPr id="9" name="Subtitle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79F975-861D-434B-9552-BDE981F056D3}" type="datetimeFigureOut">
              <a:rPr lang="en-US" smtClean="0"/>
              <a:pPr/>
              <a:t>2/16/2014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2900E8-2C3C-4EEB-99C8-07B5263B6E0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79F975-861D-434B-9552-BDE981F056D3}" type="datetimeFigureOut">
              <a:rPr lang="en-US" smtClean="0"/>
              <a:pPr/>
              <a:t>2/16/2014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2900E8-2C3C-4EEB-99C8-07B5263B6E0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2C79F975-861D-434B-9552-BDE981F056D3}" type="datetimeFigureOut">
              <a:rPr lang="en-US" smtClean="0"/>
              <a:pPr/>
              <a:t>2/16/2014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82900E8-2C3C-4EEB-99C8-07B5263B6E0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3">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C79F975-861D-434B-9552-BDE981F056D3}" type="datetimeFigureOut">
              <a:rPr lang="en-US" smtClean="0"/>
              <a:pPr/>
              <a:t>2/16/2014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7924800" y="6416675"/>
            <a:ext cx="762000" cy="365125"/>
          </a:xfrm>
        </p:spPr>
        <p:txBody>
          <a:bodyPr/>
          <a:lstStyle/>
          <a:p>
            <a:fld id="{182900E8-2C3C-4EEB-99C8-07B5263B6E0C}"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C79F975-861D-434B-9552-BDE981F056D3}" type="datetimeFigureOut">
              <a:rPr lang="en-US" smtClean="0"/>
              <a:pPr/>
              <a:t>2/16/2014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2900E8-2C3C-4EEB-99C8-07B5263B6E0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2C79F975-861D-434B-9552-BDE981F056D3}" type="datetimeFigureOut">
              <a:rPr lang="en-US" smtClean="0"/>
              <a:pPr/>
              <a:t>2/16/2014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82900E8-2C3C-4EEB-99C8-07B5263B6E0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2C79F975-861D-434B-9552-BDE981F056D3}" type="datetimeFigureOut">
              <a:rPr lang="en-US" smtClean="0"/>
              <a:pPr/>
              <a:t>2/16/2014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82900E8-2C3C-4EEB-99C8-07B5263B6E0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C79F975-861D-434B-9552-BDE981F056D3}" type="datetimeFigureOut">
              <a:rPr lang="en-US" smtClean="0"/>
              <a:pPr/>
              <a:t>2/16/2014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82900E8-2C3C-4EEB-99C8-07B5263B6E0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C79F975-861D-434B-9552-BDE981F056D3}" type="datetimeFigureOut">
              <a:rPr lang="en-US" smtClean="0"/>
              <a:pPr/>
              <a:t>2/16/2014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2900E8-2C3C-4EEB-99C8-07B5263B6E0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n-US" smtClean="0">
                <a:solidFill>
                  <a:schemeClr val="lt1"/>
                </a:solidFill>
                <a:latin typeface="+mn-lt"/>
                <a:ea typeface="+mn-ea"/>
                <a:cs typeface="+mn-cs"/>
              </a:rPr>
              <a:t>Click icon to add picture</a:t>
            </a:r>
            <a:endParaRPr kumimoji="0" lang="en-US" dirty="0">
              <a:solidFill>
                <a:schemeClr val="lt1"/>
              </a:solidFill>
              <a:latin typeface="+mn-lt"/>
              <a:ea typeface="+mn-ea"/>
              <a:cs typeface="+mn-cs"/>
            </a:endParaRPr>
          </a:p>
        </p:txBody>
      </p:sp>
      <p:sp>
        <p:nvSpPr>
          <p:cNvPr id="4" name="Text Placeholder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2C79F975-861D-434B-9552-BDE981F056D3}" type="datetimeFigureOut">
              <a:rPr lang="en-US" smtClean="0"/>
              <a:pPr/>
              <a:t>2/16/2014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82900E8-2C3C-4EEB-99C8-07B5263B6E0C}"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2C79F975-861D-434B-9552-BDE981F056D3}" type="datetimeFigureOut">
              <a:rPr lang="en-US" smtClean="0"/>
              <a:pPr/>
              <a:t>2/16/2014</a:t>
            </a:fld>
            <a:endParaRPr lang="en-US"/>
          </a:p>
        </p:txBody>
      </p:sp>
      <p:sp>
        <p:nvSpPr>
          <p:cNvPr id="3" name="Footer Placeholder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n-US"/>
          </a:p>
        </p:txBody>
      </p:sp>
      <p:sp>
        <p:nvSpPr>
          <p:cNvPr id="23" name="Slide Number Placehold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182900E8-2C3C-4EEB-99C8-07B5263B6E0C}"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57158" y="1928802"/>
            <a:ext cx="8229600" cy="1828800"/>
          </a:xfrm>
        </p:spPr>
        <p:txBody>
          <a:bodyPr>
            <a:normAutofit/>
          </a:bodyPr>
          <a:lstStyle/>
          <a:p>
            <a:r>
              <a:rPr lang="fa-IR" sz="8000" dirty="0" smtClean="0">
                <a:solidFill>
                  <a:srgbClr val="92D050"/>
                </a:solidFill>
                <a:cs typeface="B Nazanin" pitchFamily="2" charset="-78"/>
              </a:rPr>
              <a:t>ضددرد ها</a:t>
            </a:r>
            <a:endParaRPr lang="en-US" sz="8000" dirty="0">
              <a:solidFill>
                <a:srgbClr val="92D050"/>
              </a:solidFill>
              <a:cs typeface="B Nazanin" pitchFamily="2" charset="-78"/>
            </a:endParaRPr>
          </a:p>
        </p:txBody>
      </p:sp>
    </p:spTree>
  </p:cSld>
  <p:clrMapOvr>
    <a:masterClrMapping/>
  </p:clrMapOvr>
  <p:transition spd="slow">
    <p:wedg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just" rtl="1"/>
            <a:r>
              <a:rPr lang="fa-IR" sz="3200" dirty="0" smtClean="0">
                <a:solidFill>
                  <a:srgbClr val="92D050"/>
                </a:solidFill>
                <a:cs typeface="B Nazanin" pitchFamily="2" charset="-78"/>
              </a:rPr>
              <a:t>داروی دیکلوفناک که روی آن ترکیب درمانی انجام داده اند به قرار زیر است:</a:t>
            </a:r>
            <a:endParaRPr lang="en-US" sz="3200" dirty="0">
              <a:solidFill>
                <a:srgbClr val="92D050"/>
              </a:solidFill>
              <a:cs typeface="B Nazanin" pitchFamily="2" charset="-78"/>
            </a:endParaRPr>
          </a:p>
        </p:txBody>
      </p:sp>
      <p:graphicFrame>
        <p:nvGraphicFramePr>
          <p:cNvPr id="5" name="Table 4"/>
          <p:cNvGraphicFramePr>
            <a:graphicFrameLocks noGrp="1"/>
          </p:cNvGraphicFramePr>
          <p:nvPr/>
        </p:nvGraphicFramePr>
        <p:xfrm>
          <a:off x="500034" y="1571612"/>
          <a:ext cx="8072494" cy="1645920"/>
        </p:xfrm>
        <a:graphic>
          <a:graphicData uri="http://schemas.openxmlformats.org/drawingml/2006/table">
            <a:tbl>
              <a:tblPr rtl="1"/>
              <a:tblGrid>
                <a:gridCol w="3396876"/>
                <a:gridCol w="3342722"/>
                <a:gridCol w="1332896"/>
              </a:tblGrid>
              <a:tr h="0">
                <a:tc>
                  <a:txBody>
                    <a:bodyPr/>
                    <a:lstStyle/>
                    <a:p>
                      <a:pPr algn="ctr" rtl="1">
                        <a:lnSpc>
                          <a:spcPct val="150000"/>
                        </a:lnSpc>
                        <a:spcAft>
                          <a:spcPts val="1000"/>
                        </a:spcAft>
                      </a:pPr>
                      <a:r>
                        <a:rPr lang="fa-IR" sz="1800" b="1" dirty="0">
                          <a:latin typeface="Calibri"/>
                          <a:ea typeface="Calibri"/>
                          <a:cs typeface="B Yagut"/>
                        </a:rPr>
                        <a:t>دوز</a:t>
                      </a:r>
                      <a:endParaRPr lang="en-US" sz="18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rtl="1">
                        <a:lnSpc>
                          <a:spcPct val="150000"/>
                        </a:lnSpc>
                        <a:spcAft>
                          <a:spcPts val="1000"/>
                        </a:spcAft>
                      </a:pPr>
                      <a:r>
                        <a:rPr lang="fa-IR" sz="1800" b="1" dirty="0">
                          <a:latin typeface="Calibri"/>
                          <a:ea typeface="Calibri"/>
                          <a:cs typeface="B Yagut"/>
                        </a:rPr>
                        <a:t>نام ژنريك</a:t>
                      </a:r>
                      <a:endParaRPr lang="en-US" sz="18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rtl="1">
                        <a:lnSpc>
                          <a:spcPct val="150000"/>
                        </a:lnSpc>
                        <a:spcAft>
                          <a:spcPts val="1000"/>
                        </a:spcAft>
                      </a:pPr>
                      <a:r>
                        <a:rPr lang="fa-IR" sz="1800" b="1">
                          <a:latin typeface="Calibri"/>
                          <a:ea typeface="Calibri"/>
                          <a:cs typeface="B Yagut"/>
                        </a:rPr>
                        <a:t>شکل دارویی</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r>
              <a:tr h="0">
                <a:tc>
                  <a:txBody>
                    <a:bodyPr/>
                    <a:lstStyle/>
                    <a:p>
                      <a:pPr algn="ctr" rtl="1">
                        <a:lnSpc>
                          <a:spcPct val="150000"/>
                        </a:lnSpc>
                        <a:spcAft>
                          <a:spcPts val="1000"/>
                        </a:spcAft>
                      </a:pPr>
                      <a:r>
                        <a:rPr lang="en-US" sz="1800" dirty="0">
                          <a:latin typeface="Calibri"/>
                          <a:ea typeface="Calibri"/>
                          <a:cs typeface="B Yagut"/>
                        </a:rPr>
                        <a:t>50 _ 75mg/200 </a:t>
                      </a:r>
                      <a:r>
                        <a:rPr lang="en-US" sz="1800" dirty="0" smtClean="0">
                          <a:latin typeface="Calibri"/>
                          <a:ea typeface="Calibri"/>
                          <a:cs typeface="B Yagut"/>
                        </a:rPr>
                        <a:t>µg</a:t>
                      </a:r>
                      <a:endParaRPr lang="en-US" sz="18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1000"/>
                        </a:spcAft>
                      </a:pPr>
                      <a:r>
                        <a:rPr lang="en-US" sz="1800">
                          <a:latin typeface="Calibri"/>
                          <a:ea typeface="Calibri"/>
                          <a:cs typeface="B Yagut"/>
                        </a:rPr>
                        <a:t>Diclofenac Na + Misoprostol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1000"/>
                        </a:spcAft>
                      </a:pPr>
                      <a:r>
                        <a:rPr lang="en-US" sz="1800">
                          <a:latin typeface="Calibri"/>
                          <a:ea typeface="Calibri"/>
                          <a:cs typeface="B Yagut"/>
                        </a:rPr>
                        <a:t>Tab</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rtl="1">
                        <a:lnSpc>
                          <a:spcPct val="150000"/>
                        </a:lnSpc>
                        <a:spcAft>
                          <a:spcPts val="1000"/>
                        </a:spcAft>
                      </a:pPr>
                      <a:r>
                        <a:rPr lang="fa-IR" sz="1800" dirty="0">
                          <a:latin typeface="Calibri"/>
                          <a:ea typeface="Calibri"/>
                          <a:cs typeface="B Yagut"/>
                        </a:rPr>
                        <a:t>کارخانه و کشور سازنده</a:t>
                      </a:r>
                      <a:endParaRPr lang="en-US" sz="18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gridSpan="2">
                  <a:txBody>
                    <a:bodyPr/>
                    <a:lstStyle/>
                    <a:p>
                      <a:pPr algn="ctr" rtl="1">
                        <a:lnSpc>
                          <a:spcPct val="150000"/>
                        </a:lnSpc>
                        <a:spcAft>
                          <a:spcPts val="1000"/>
                        </a:spcAft>
                      </a:pPr>
                      <a:r>
                        <a:rPr lang="fa-IR" sz="1800">
                          <a:latin typeface="Calibri"/>
                          <a:ea typeface="Calibri"/>
                          <a:cs typeface="B Yagut"/>
                        </a:rPr>
                        <a:t>نام تجاری</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hMerge="1">
                  <a:txBody>
                    <a:bodyPr/>
                    <a:lstStyle/>
                    <a:p>
                      <a:endParaRPr lang="en-US"/>
                    </a:p>
                  </a:txBody>
                  <a:tcPr/>
                </a:tc>
              </a:tr>
              <a:tr h="0">
                <a:tc>
                  <a:txBody>
                    <a:bodyPr/>
                    <a:lstStyle/>
                    <a:p>
                      <a:pPr algn="ctr" rtl="1">
                        <a:lnSpc>
                          <a:spcPct val="150000"/>
                        </a:lnSpc>
                        <a:spcAft>
                          <a:spcPts val="1000"/>
                        </a:spcAft>
                      </a:pPr>
                      <a:r>
                        <a:rPr lang="en-US" sz="1800" dirty="0">
                          <a:latin typeface="Calibri"/>
                          <a:ea typeface="Calibri"/>
                          <a:cs typeface="B Yagut"/>
                        </a:rPr>
                        <a:t>Pfizer _ USA</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lnSpc>
                          <a:spcPct val="150000"/>
                        </a:lnSpc>
                        <a:spcAft>
                          <a:spcPts val="1000"/>
                        </a:spcAft>
                      </a:pPr>
                      <a:r>
                        <a:rPr lang="en-US" sz="1800" dirty="0" err="1">
                          <a:latin typeface="Calibri"/>
                          <a:ea typeface="Calibri"/>
                          <a:cs typeface="B Yagut"/>
                        </a:rPr>
                        <a:t>Arthrotec</a:t>
                      </a:r>
                      <a:endParaRPr lang="en-US" sz="18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bl>
          </a:graphicData>
        </a:graphic>
      </p:graphicFrame>
      <p:sp>
        <p:nvSpPr>
          <p:cNvPr id="6" name="Content Placeholder 5"/>
          <p:cNvSpPr>
            <a:spLocks noGrp="1"/>
          </p:cNvSpPr>
          <p:nvPr>
            <p:ph idx="1"/>
          </p:nvPr>
        </p:nvSpPr>
        <p:spPr>
          <a:xfrm>
            <a:off x="500034" y="3357562"/>
            <a:ext cx="8229600" cy="614354"/>
          </a:xfrm>
        </p:spPr>
        <p:txBody>
          <a:bodyPr>
            <a:noAutofit/>
          </a:bodyPr>
          <a:lstStyle/>
          <a:p>
            <a:pPr algn="just" rtl="1">
              <a:buNone/>
            </a:pPr>
            <a:r>
              <a:rPr lang="fa-IR" sz="2400" dirty="0" smtClean="0">
                <a:cs typeface="B Nazanin" pitchFamily="2" charset="-78"/>
              </a:rPr>
              <a:t>مزوپریستول، عارضه ی دیکلوفناک سدیم را از بین می برد و ضد زخم معده و اسید معده است. دیکلوفناک به فرمت قطره ی چشمی هم تولید شده اند.</a:t>
            </a:r>
            <a:endParaRPr lang="en-US" sz="2400" dirty="0" smtClean="0">
              <a:cs typeface="B Nazanin" pitchFamily="2" charset="-78"/>
            </a:endParaRPr>
          </a:p>
          <a:p>
            <a:pPr algn="just" rtl="1">
              <a:buNone/>
            </a:pPr>
            <a:endParaRPr lang="en-US" sz="2400" dirty="0">
              <a:cs typeface="B Nazanin" pitchFamily="2" charset="-78"/>
            </a:endParaRPr>
          </a:p>
        </p:txBody>
      </p:sp>
      <p:graphicFrame>
        <p:nvGraphicFramePr>
          <p:cNvPr id="7" name="Table 6"/>
          <p:cNvGraphicFramePr>
            <a:graphicFrameLocks noGrp="1"/>
          </p:cNvGraphicFramePr>
          <p:nvPr/>
        </p:nvGraphicFramePr>
        <p:xfrm>
          <a:off x="500034" y="4357694"/>
          <a:ext cx="8286807" cy="2184400"/>
        </p:xfrm>
        <a:graphic>
          <a:graphicData uri="http://schemas.openxmlformats.org/drawingml/2006/table">
            <a:tbl>
              <a:tblPr rtl="1"/>
              <a:tblGrid>
                <a:gridCol w="3487058"/>
                <a:gridCol w="3431466"/>
                <a:gridCol w="1368283"/>
              </a:tblGrid>
              <a:tr h="357400">
                <a:tc>
                  <a:txBody>
                    <a:bodyPr/>
                    <a:lstStyle/>
                    <a:p>
                      <a:pPr algn="ctr" rtl="1">
                        <a:lnSpc>
                          <a:spcPct val="150000"/>
                        </a:lnSpc>
                        <a:spcAft>
                          <a:spcPts val="1000"/>
                        </a:spcAft>
                      </a:pPr>
                      <a:r>
                        <a:rPr lang="fa-IR" sz="1800" b="1" dirty="0">
                          <a:latin typeface="Calibri"/>
                          <a:ea typeface="Calibri"/>
                          <a:cs typeface="B Yagut"/>
                        </a:rPr>
                        <a:t>دوز</a:t>
                      </a:r>
                      <a:endParaRPr lang="en-US" sz="18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rtl="1">
                        <a:lnSpc>
                          <a:spcPct val="150000"/>
                        </a:lnSpc>
                        <a:spcAft>
                          <a:spcPts val="1000"/>
                        </a:spcAft>
                      </a:pPr>
                      <a:r>
                        <a:rPr lang="fa-IR" sz="1800" b="1">
                          <a:latin typeface="Calibri"/>
                          <a:ea typeface="Calibri"/>
                          <a:cs typeface="B Yagut"/>
                        </a:rPr>
                        <a:t>نام ژنريك</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rtl="1">
                        <a:lnSpc>
                          <a:spcPct val="150000"/>
                        </a:lnSpc>
                        <a:spcAft>
                          <a:spcPts val="1000"/>
                        </a:spcAft>
                      </a:pPr>
                      <a:r>
                        <a:rPr lang="fa-IR" sz="1800" b="1">
                          <a:latin typeface="Calibri"/>
                          <a:ea typeface="Calibri"/>
                          <a:cs typeface="B Yagut"/>
                        </a:rPr>
                        <a:t>شکل دارویی</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r>
              <a:tr h="856626">
                <a:tc>
                  <a:txBody>
                    <a:bodyPr/>
                    <a:lstStyle/>
                    <a:p>
                      <a:pPr algn="ctr" rtl="1">
                        <a:lnSpc>
                          <a:spcPct val="150000"/>
                        </a:lnSpc>
                        <a:spcAft>
                          <a:spcPts val="1000"/>
                        </a:spcAft>
                      </a:pPr>
                      <a:r>
                        <a:rPr lang="en-US" sz="1800" dirty="0">
                          <a:latin typeface="Calibri"/>
                          <a:ea typeface="Calibri"/>
                          <a:cs typeface="B Yagut"/>
                        </a:rPr>
                        <a:t>250 _ 375 _ 500 mg</a:t>
                      </a:r>
                    </a:p>
                    <a:p>
                      <a:pPr algn="ctr" rtl="1">
                        <a:lnSpc>
                          <a:spcPct val="150000"/>
                        </a:lnSpc>
                        <a:spcAft>
                          <a:spcPts val="1000"/>
                        </a:spcAft>
                      </a:pPr>
                      <a:r>
                        <a:rPr lang="en-US" sz="1800" dirty="0">
                          <a:latin typeface="Calibri"/>
                          <a:ea typeface="Calibri"/>
                          <a:cs typeface="B Yagut"/>
                        </a:rPr>
                        <a:t>200 mg</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1000"/>
                        </a:spcAft>
                      </a:pPr>
                      <a:r>
                        <a:rPr lang="en-US" sz="1800" dirty="0">
                          <a:latin typeface="Calibri"/>
                          <a:ea typeface="Calibri"/>
                          <a:cs typeface="B Yagut"/>
                        </a:rPr>
                        <a:t>Naproxen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1000"/>
                        </a:spcAft>
                      </a:pPr>
                      <a:r>
                        <a:rPr lang="en-US" sz="1800">
                          <a:latin typeface="Calibri"/>
                          <a:ea typeface="Calibri"/>
                          <a:cs typeface="B Yagut"/>
                        </a:rPr>
                        <a:t>Tab</a:t>
                      </a:r>
                    </a:p>
                    <a:p>
                      <a:pPr algn="ctr" rtl="1">
                        <a:lnSpc>
                          <a:spcPct val="150000"/>
                        </a:lnSpc>
                        <a:spcAft>
                          <a:spcPts val="1000"/>
                        </a:spcAft>
                      </a:pPr>
                      <a:r>
                        <a:rPr lang="en-US" sz="1800">
                          <a:latin typeface="Calibri"/>
                          <a:ea typeface="Calibri"/>
                          <a:cs typeface="B Yagut"/>
                        </a:rPr>
                        <a:t>Soft gel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400">
                <a:tc>
                  <a:txBody>
                    <a:bodyPr/>
                    <a:lstStyle/>
                    <a:p>
                      <a:pPr algn="ctr" rtl="1">
                        <a:lnSpc>
                          <a:spcPct val="150000"/>
                        </a:lnSpc>
                        <a:spcAft>
                          <a:spcPts val="1000"/>
                        </a:spcAft>
                      </a:pPr>
                      <a:r>
                        <a:rPr lang="fa-IR" sz="1800">
                          <a:latin typeface="Calibri"/>
                          <a:ea typeface="Calibri"/>
                          <a:cs typeface="B Yagut"/>
                        </a:rPr>
                        <a:t>کارخانه و کشور سازنده</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gridSpan="2">
                  <a:txBody>
                    <a:bodyPr/>
                    <a:lstStyle/>
                    <a:p>
                      <a:pPr algn="ctr" rtl="1">
                        <a:lnSpc>
                          <a:spcPct val="150000"/>
                        </a:lnSpc>
                        <a:spcAft>
                          <a:spcPts val="1000"/>
                        </a:spcAft>
                      </a:pPr>
                      <a:r>
                        <a:rPr lang="fa-IR" sz="1800">
                          <a:latin typeface="Calibri"/>
                          <a:ea typeface="Calibri"/>
                          <a:cs typeface="B Yagut"/>
                        </a:rPr>
                        <a:t>نام تجاری</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hMerge="1">
                  <a:txBody>
                    <a:bodyPr/>
                    <a:lstStyle/>
                    <a:p>
                      <a:endParaRPr lang="en-US"/>
                    </a:p>
                  </a:txBody>
                  <a:tcPr/>
                </a:tc>
              </a:tr>
              <a:tr h="357400">
                <a:tc>
                  <a:txBody>
                    <a:bodyPr/>
                    <a:lstStyle/>
                    <a:p>
                      <a:pPr algn="ctr" rtl="1">
                        <a:lnSpc>
                          <a:spcPct val="150000"/>
                        </a:lnSpc>
                        <a:spcAft>
                          <a:spcPts val="1000"/>
                        </a:spcAft>
                      </a:pPr>
                      <a:r>
                        <a:rPr lang="en-US" sz="1800">
                          <a:latin typeface="Calibri"/>
                          <a:ea typeface="Calibri"/>
                          <a:cs typeface="B Yagut"/>
                        </a:rPr>
                        <a:t>Daana _ Iran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lnSpc>
                          <a:spcPct val="150000"/>
                        </a:lnSpc>
                        <a:spcAft>
                          <a:spcPts val="1000"/>
                        </a:spcAft>
                      </a:pPr>
                      <a:r>
                        <a:rPr lang="en-US" sz="1800" dirty="0" err="1">
                          <a:latin typeface="Calibri"/>
                          <a:ea typeface="Calibri"/>
                          <a:cs typeface="B Yagut"/>
                        </a:rPr>
                        <a:t>Proxagel</a:t>
                      </a:r>
                      <a:r>
                        <a:rPr lang="en-US" sz="1800" dirty="0">
                          <a:latin typeface="Calibri"/>
                          <a:ea typeface="Calibri"/>
                          <a:cs typeface="B Yagut"/>
                        </a:rPr>
                        <a:t>   ( Soft gel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bl>
          </a:graphicData>
        </a:graphic>
      </p:graphicFrame>
    </p:spTree>
  </p:cSld>
  <p:clrMapOvr>
    <a:masterClrMapping/>
  </p:clrMapOvr>
  <p:transition spd="slow">
    <p:diamon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9" presetClass="entr" presetSubtype="0" fill="hold" nodeType="with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dissolve">
                                      <p:cBhvr>
                                        <p:cTn id="12" dur="5000"/>
                                        <p:tgtEl>
                                          <p:spTgt spid="5"/>
                                        </p:tgtEl>
                                      </p:cBhvr>
                                    </p:animEffect>
                                  </p:childTnLst>
                                </p:cTn>
                              </p:par>
                              <p:par>
                                <p:cTn id="13" presetID="9" presetClass="entr" presetSubtype="0" fill="hold" grpId="0" nodeType="withEffect">
                                  <p:stCondLst>
                                    <p:cond delay="0"/>
                                  </p:stCondLst>
                                  <p:childTnLst>
                                    <p:set>
                                      <p:cBhvr>
                                        <p:cTn id="14" dur="1" fill="hold">
                                          <p:stCondLst>
                                            <p:cond delay="0"/>
                                          </p:stCondLst>
                                        </p:cTn>
                                        <p:tgtEl>
                                          <p:spTgt spid="6">
                                            <p:txEl>
                                              <p:pRg st="0" end="0"/>
                                            </p:txEl>
                                          </p:spTgt>
                                        </p:tgtEl>
                                        <p:attrNameLst>
                                          <p:attrName>style.visibility</p:attrName>
                                        </p:attrNameLst>
                                      </p:cBhvr>
                                      <p:to>
                                        <p:strVal val="visible"/>
                                      </p:to>
                                    </p:set>
                                    <p:animEffect transition="in" filter="dissolve">
                                      <p:cBhvr>
                                        <p:cTn id="15" dur="5000"/>
                                        <p:tgtEl>
                                          <p:spTgt spid="6">
                                            <p:txEl>
                                              <p:pRg st="0" end="0"/>
                                            </p:txEl>
                                          </p:spTgt>
                                        </p:tgtEl>
                                      </p:cBhvr>
                                    </p:animEffect>
                                  </p:childTnLst>
                                </p:cTn>
                              </p:par>
                            </p:childTnLst>
                          </p:cTn>
                        </p:par>
                        <p:par>
                          <p:cTn id="16" fill="hold">
                            <p:stCondLst>
                              <p:cond delay="5000"/>
                            </p:stCondLst>
                            <p:childTnLst>
                              <p:par>
                                <p:cTn id="17" presetID="7" presetClass="entr" presetSubtype="4" fill="hold" nodeType="afterEffect">
                                  <p:stCondLst>
                                    <p:cond delay="0"/>
                                  </p:stCondLst>
                                  <p:childTnLst>
                                    <p:set>
                                      <p:cBhvr>
                                        <p:cTn id="18" dur="1" fill="hold">
                                          <p:stCondLst>
                                            <p:cond delay="0"/>
                                          </p:stCondLst>
                                        </p:cTn>
                                        <p:tgtEl>
                                          <p:spTgt spid="7"/>
                                        </p:tgtEl>
                                        <p:attrNameLst>
                                          <p:attrName>style.visibility</p:attrName>
                                        </p:attrNameLst>
                                      </p:cBhvr>
                                      <p:to>
                                        <p:strVal val="visible"/>
                                      </p:to>
                                    </p:set>
                                    <p:anim calcmode="lin" valueType="num">
                                      <p:cBhvr additive="base">
                                        <p:cTn id="19" dur="5000" fill="hold"/>
                                        <p:tgtEl>
                                          <p:spTgt spid="7"/>
                                        </p:tgtEl>
                                        <p:attrNameLst>
                                          <p:attrName>ppt_x</p:attrName>
                                        </p:attrNameLst>
                                      </p:cBhvr>
                                      <p:tavLst>
                                        <p:tav tm="0">
                                          <p:val>
                                            <p:strVal val="#ppt_x"/>
                                          </p:val>
                                        </p:tav>
                                        <p:tav tm="100000">
                                          <p:val>
                                            <p:strVal val="#ppt_x"/>
                                          </p:val>
                                        </p:tav>
                                      </p:tavLst>
                                    </p:anim>
                                    <p:anim calcmode="lin" valueType="num">
                                      <p:cBhvr additive="base">
                                        <p:cTn id="20" dur="50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357166"/>
            <a:ext cx="8229600" cy="1571636"/>
          </a:xfrm>
        </p:spPr>
        <p:txBody>
          <a:bodyPr>
            <a:normAutofit fontScale="92500" lnSpcReduction="20000"/>
          </a:bodyPr>
          <a:lstStyle/>
          <a:p>
            <a:pPr algn="just" rtl="1">
              <a:buNone/>
            </a:pPr>
            <a:r>
              <a:rPr lang="fa-IR" dirty="0" smtClean="0">
                <a:cs typeface="B Nazanin" pitchFamily="2" charset="-78"/>
              </a:rPr>
              <a:t>داروی بعدی:</a:t>
            </a:r>
            <a:endParaRPr lang="en-US" dirty="0" smtClean="0">
              <a:cs typeface="B Nazanin" pitchFamily="2" charset="-78"/>
            </a:endParaRPr>
          </a:p>
          <a:p>
            <a:pPr algn="just" rtl="1">
              <a:buNone/>
            </a:pPr>
            <a:r>
              <a:rPr lang="fa-IR" dirty="0" smtClean="0">
                <a:cs typeface="B Nazanin" pitchFamily="2" charset="-78"/>
              </a:rPr>
              <a:t>آمپول کتورولاک به اندازه آمپول مورفین قوی است و بر خلاف مورفین، گیجی و منگی در فرد ایجاد نمی کند. اگر کسی به مسکن های اپیوئیدی حساسیت داشته باشد می توان برای او کتورولاک تزریق کرد.</a:t>
            </a:r>
            <a:endParaRPr lang="en-US" dirty="0" smtClean="0">
              <a:cs typeface="B Nazanin" pitchFamily="2" charset="-78"/>
            </a:endParaRPr>
          </a:p>
          <a:p>
            <a:pPr algn="just" rtl="1">
              <a:buNone/>
            </a:pPr>
            <a:endParaRPr lang="en-US" dirty="0">
              <a:cs typeface="B Nazanin" pitchFamily="2" charset="-78"/>
            </a:endParaRPr>
          </a:p>
        </p:txBody>
      </p:sp>
      <p:graphicFrame>
        <p:nvGraphicFramePr>
          <p:cNvPr id="5" name="Table 4"/>
          <p:cNvGraphicFramePr>
            <a:graphicFrameLocks noGrp="1"/>
          </p:cNvGraphicFramePr>
          <p:nvPr/>
        </p:nvGraphicFramePr>
        <p:xfrm>
          <a:off x="571472" y="2118360"/>
          <a:ext cx="8072494" cy="3261360"/>
        </p:xfrm>
        <a:graphic>
          <a:graphicData uri="http://schemas.openxmlformats.org/drawingml/2006/table">
            <a:tbl>
              <a:tblPr rtl="1"/>
              <a:tblGrid>
                <a:gridCol w="3399083"/>
                <a:gridCol w="3191939"/>
                <a:gridCol w="1481472"/>
              </a:tblGrid>
              <a:tr h="0">
                <a:tc>
                  <a:txBody>
                    <a:bodyPr/>
                    <a:lstStyle/>
                    <a:p>
                      <a:pPr algn="ctr" rtl="1">
                        <a:lnSpc>
                          <a:spcPct val="150000"/>
                        </a:lnSpc>
                        <a:spcAft>
                          <a:spcPts val="1000"/>
                        </a:spcAft>
                      </a:pPr>
                      <a:r>
                        <a:rPr lang="fa-IR" sz="1800" b="1" dirty="0">
                          <a:latin typeface="Calibri"/>
                          <a:ea typeface="Calibri"/>
                          <a:cs typeface="B Yagut"/>
                        </a:rPr>
                        <a:t>دوز</a:t>
                      </a:r>
                      <a:endParaRPr lang="en-US" sz="18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rtl="1">
                        <a:lnSpc>
                          <a:spcPct val="150000"/>
                        </a:lnSpc>
                        <a:spcAft>
                          <a:spcPts val="1000"/>
                        </a:spcAft>
                      </a:pPr>
                      <a:r>
                        <a:rPr lang="fa-IR" sz="1800" b="1">
                          <a:latin typeface="Calibri"/>
                          <a:ea typeface="Calibri"/>
                          <a:cs typeface="B Yagut"/>
                        </a:rPr>
                        <a:t>نام ژنريك</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rtl="1">
                        <a:lnSpc>
                          <a:spcPct val="150000"/>
                        </a:lnSpc>
                        <a:spcAft>
                          <a:spcPts val="1000"/>
                        </a:spcAft>
                      </a:pPr>
                      <a:r>
                        <a:rPr lang="fa-IR" sz="1800" b="1">
                          <a:latin typeface="Calibri"/>
                          <a:ea typeface="Calibri"/>
                          <a:cs typeface="B Yagut"/>
                        </a:rPr>
                        <a:t>شکل دارویی</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r>
              <a:tr h="0">
                <a:tc>
                  <a:txBody>
                    <a:bodyPr/>
                    <a:lstStyle/>
                    <a:p>
                      <a:pPr algn="ctr" rtl="1">
                        <a:lnSpc>
                          <a:spcPct val="150000"/>
                        </a:lnSpc>
                        <a:spcAft>
                          <a:spcPts val="1000"/>
                        </a:spcAft>
                      </a:pPr>
                      <a:r>
                        <a:rPr lang="en-US" sz="1800" dirty="0">
                          <a:latin typeface="Calibri"/>
                          <a:ea typeface="Calibri"/>
                          <a:cs typeface="B Yagut"/>
                        </a:rPr>
                        <a:t>30mg/ml</a:t>
                      </a:r>
                    </a:p>
                    <a:p>
                      <a:pPr algn="ctr" rtl="1">
                        <a:lnSpc>
                          <a:spcPct val="150000"/>
                        </a:lnSpc>
                        <a:spcAft>
                          <a:spcPts val="1000"/>
                        </a:spcAft>
                      </a:pPr>
                      <a:r>
                        <a:rPr lang="en-US" sz="1800" dirty="0">
                          <a:latin typeface="Calibri"/>
                          <a:ea typeface="Calibri"/>
                          <a:cs typeface="B Yagut"/>
                        </a:rPr>
                        <a:t>10 mg</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1000"/>
                        </a:spcAft>
                      </a:pPr>
                      <a:r>
                        <a:rPr lang="en-US" sz="1800" dirty="0">
                          <a:latin typeface="Calibri"/>
                          <a:ea typeface="Calibri"/>
                          <a:cs typeface="B Yagut"/>
                        </a:rPr>
                        <a:t>Ketoralac</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1000"/>
                        </a:spcAft>
                      </a:pPr>
                      <a:r>
                        <a:rPr lang="en-US" sz="1800" dirty="0">
                          <a:latin typeface="Calibri"/>
                          <a:ea typeface="Calibri"/>
                          <a:cs typeface="B Yagut"/>
                        </a:rPr>
                        <a:t>Amp</a:t>
                      </a:r>
                    </a:p>
                    <a:p>
                      <a:pPr algn="ctr" rtl="1">
                        <a:lnSpc>
                          <a:spcPct val="150000"/>
                        </a:lnSpc>
                        <a:spcAft>
                          <a:spcPts val="1000"/>
                        </a:spcAft>
                      </a:pPr>
                      <a:r>
                        <a:rPr lang="en-US" sz="1800" dirty="0">
                          <a:latin typeface="Calibri"/>
                          <a:ea typeface="Calibri"/>
                          <a:cs typeface="B Yagut"/>
                        </a:rPr>
                        <a:t>Tab</a:t>
                      </a:r>
                    </a:p>
                    <a:p>
                      <a:pPr algn="ctr" rtl="1">
                        <a:lnSpc>
                          <a:spcPct val="150000"/>
                        </a:lnSpc>
                        <a:spcAft>
                          <a:spcPts val="1000"/>
                        </a:spcAft>
                      </a:pPr>
                      <a:r>
                        <a:rPr lang="en-US" sz="1800" dirty="0">
                          <a:latin typeface="Calibri"/>
                          <a:ea typeface="Calibri"/>
                          <a:cs typeface="B Yagut"/>
                        </a:rPr>
                        <a:t>Eye Drop</a:t>
                      </a:r>
                    </a:p>
                    <a:p>
                      <a:pPr algn="ctr" rtl="1">
                        <a:lnSpc>
                          <a:spcPct val="150000"/>
                        </a:lnSpc>
                        <a:spcAft>
                          <a:spcPts val="1000"/>
                        </a:spcAft>
                      </a:pPr>
                      <a:r>
                        <a:rPr lang="en-US" sz="1800" dirty="0">
                          <a:latin typeface="Calibri"/>
                          <a:ea typeface="Calibri"/>
                          <a:cs typeface="B Yagut"/>
                        </a:rPr>
                        <a:t>Nasal Spray</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rtl="1">
                        <a:lnSpc>
                          <a:spcPct val="150000"/>
                        </a:lnSpc>
                        <a:spcAft>
                          <a:spcPts val="1000"/>
                        </a:spcAft>
                      </a:pPr>
                      <a:r>
                        <a:rPr lang="fa-IR" sz="1800">
                          <a:latin typeface="Calibri"/>
                          <a:ea typeface="Calibri"/>
                          <a:cs typeface="B Yagut"/>
                        </a:rPr>
                        <a:t>کارخانه و کشور سازنده</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gridSpan="2">
                  <a:txBody>
                    <a:bodyPr/>
                    <a:lstStyle/>
                    <a:p>
                      <a:pPr algn="ctr" rtl="1">
                        <a:lnSpc>
                          <a:spcPct val="150000"/>
                        </a:lnSpc>
                        <a:spcAft>
                          <a:spcPts val="1000"/>
                        </a:spcAft>
                      </a:pPr>
                      <a:r>
                        <a:rPr lang="fa-IR" sz="1800">
                          <a:latin typeface="Calibri"/>
                          <a:ea typeface="Calibri"/>
                          <a:cs typeface="B Yagut"/>
                        </a:rPr>
                        <a:t>نام تجاری</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hMerge="1">
                  <a:txBody>
                    <a:bodyPr/>
                    <a:lstStyle/>
                    <a:p>
                      <a:endParaRPr lang="en-US"/>
                    </a:p>
                  </a:txBody>
                  <a:tcPr/>
                </a:tc>
              </a:tr>
              <a:tr h="0">
                <a:tc>
                  <a:txBody>
                    <a:bodyPr/>
                    <a:lstStyle/>
                    <a:p>
                      <a:pPr algn="ctr" rtl="0">
                        <a:lnSpc>
                          <a:spcPct val="150000"/>
                        </a:lnSpc>
                        <a:spcAft>
                          <a:spcPts val="1000"/>
                        </a:spcAft>
                      </a:pPr>
                      <a:r>
                        <a:rPr lang="en-US" sz="1800" dirty="0" smtClean="0">
                          <a:latin typeface="Calibri"/>
                          <a:ea typeface="Calibri"/>
                          <a:cs typeface="Times New Roman"/>
                        </a:rPr>
                        <a:t>Roxro pharma _ USA</a:t>
                      </a:r>
                      <a:endParaRPr lang="en-US" sz="1800" dirty="0">
                        <a:latin typeface="Calibri"/>
                        <a:ea typeface="Calibri"/>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lnSpc>
                          <a:spcPct val="150000"/>
                        </a:lnSpc>
                        <a:spcAft>
                          <a:spcPts val="1000"/>
                        </a:spcAft>
                      </a:pPr>
                      <a:r>
                        <a:rPr lang="en-US" sz="1800" dirty="0">
                          <a:latin typeface="Calibri"/>
                          <a:ea typeface="Calibri"/>
                          <a:cs typeface="B Yagut"/>
                        </a:rPr>
                        <a:t>Sprix  ( Nasal Spray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bl>
          </a:graphicData>
        </a:graphic>
      </p:graphicFrame>
      <p:sp>
        <p:nvSpPr>
          <p:cNvPr id="6" name="Rectangle 5"/>
          <p:cNvSpPr/>
          <p:nvPr/>
        </p:nvSpPr>
        <p:spPr>
          <a:xfrm>
            <a:off x="642910" y="5643578"/>
            <a:ext cx="7286676" cy="461665"/>
          </a:xfrm>
          <a:prstGeom prst="rect">
            <a:avLst/>
          </a:prstGeom>
        </p:spPr>
        <p:txBody>
          <a:bodyPr wrap="square">
            <a:spAutoFit/>
          </a:bodyPr>
          <a:lstStyle/>
          <a:p>
            <a:pPr algn="just" rtl="1"/>
            <a:r>
              <a:rPr lang="fa-IR" sz="2400" dirty="0">
                <a:cs typeface="B Nazanin" pitchFamily="2" charset="-78"/>
              </a:rPr>
              <a:t>یکی از مشتقات کتورولاک، داروی زیر است:</a:t>
            </a:r>
            <a:endParaRPr lang="en-US" sz="2400" dirty="0">
              <a:cs typeface="B Nazanin" pitchFamily="2" charset="-78"/>
            </a:endParaRPr>
          </a:p>
        </p:txBody>
      </p:sp>
    </p:spTree>
  </p:cSld>
  <p:clrMapOvr>
    <a:masterClrMapping/>
  </p:clrMapOvr>
  <p:transition spd="slow">
    <p:spli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 presetClass="entr" presetSubtype="1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linds(horizontal)">
                                      <p:cBhvr>
                                        <p:cTn id="7" dur="2000"/>
                                        <p:tgtEl>
                                          <p:spTgt spid="5"/>
                                        </p:tgtEl>
                                      </p:cBhvr>
                                    </p:animEffect>
                                  </p:childTnLst>
                                </p:cTn>
                              </p:par>
                            </p:childTnLst>
                          </p:cTn>
                        </p:par>
                        <p:par>
                          <p:cTn id="8" fill="hold">
                            <p:stCondLst>
                              <p:cond delay="2000"/>
                            </p:stCondLst>
                            <p:childTnLst>
                              <p:par>
                                <p:cTn id="9" presetID="8" presetClass="entr" presetSubtype="16" fill="hold" grpId="0" nodeType="afterEffect">
                                  <p:stCondLst>
                                    <p:cond delay="4500"/>
                                  </p:stCondLst>
                                  <p:childTnLst>
                                    <p:set>
                                      <p:cBhvr>
                                        <p:cTn id="10" dur="1" fill="hold">
                                          <p:stCondLst>
                                            <p:cond delay="0"/>
                                          </p:stCondLst>
                                        </p:cTn>
                                        <p:tgtEl>
                                          <p:spTgt spid="6"/>
                                        </p:tgtEl>
                                        <p:attrNameLst>
                                          <p:attrName>style.visibility</p:attrName>
                                        </p:attrNameLst>
                                      </p:cBhvr>
                                      <p:to>
                                        <p:strVal val="visible"/>
                                      </p:to>
                                    </p:set>
                                    <p:animEffect transition="in" filter="diamond(in)">
                                      <p:cBhvr>
                                        <p:cTn id="11"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357157" y="571480"/>
          <a:ext cx="8286809" cy="1645920"/>
        </p:xfrm>
        <a:graphic>
          <a:graphicData uri="http://schemas.openxmlformats.org/drawingml/2006/table">
            <a:tbl>
              <a:tblPr rtl="1"/>
              <a:tblGrid>
                <a:gridCol w="3487059"/>
                <a:gridCol w="3431467"/>
                <a:gridCol w="1368283"/>
              </a:tblGrid>
              <a:tr h="0">
                <a:tc>
                  <a:txBody>
                    <a:bodyPr/>
                    <a:lstStyle/>
                    <a:p>
                      <a:pPr algn="ctr" rtl="1">
                        <a:lnSpc>
                          <a:spcPct val="150000"/>
                        </a:lnSpc>
                        <a:spcAft>
                          <a:spcPts val="1000"/>
                        </a:spcAft>
                      </a:pPr>
                      <a:r>
                        <a:rPr lang="fa-IR" sz="1800" b="1">
                          <a:latin typeface="Calibri"/>
                          <a:ea typeface="Calibri"/>
                          <a:cs typeface="B Yagut"/>
                        </a:rPr>
                        <a:t>دوز</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rtl="1">
                        <a:lnSpc>
                          <a:spcPct val="150000"/>
                        </a:lnSpc>
                        <a:spcAft>
                          <a:spcPts val="1000"/>
                        </a:spcAft>
                      </a:pPr>
                      <a:r>
                        <a:rPr lang="fa-IR" sz="1800" b="1">
                          <a:latin typeface="Calibri"/>
                          <a:ea typeface="Calibri"/>
                          <a:cs typeface="B Yagut"/>
                        </a:rPr>
                        <a:t>نام ژنريك</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rtl="1">
                        <a:lnSpc>
                          <a:spcPct val="150000"/>
                        </a:lnSpc>
                        <a:spcAft>
                          <a:spcPts val="1000"/>
                        </a:spcAft>
                      </a:pPr>
                      <a:r>
                        <a:rPr lang="fa-IR" sz="1800" b="1">
                          <a:latin typeface="Calibri"/>
                          <a:ea typeface="Calibri"/>
                          <a:cs typeface="B Yagut"/>
                        </a:rPr>
                        <a:t>شکل دارویی</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r>
              <a:tr h="0">
                <a:tc>
                  <a:txBody>
                    <a:bodyPr/>
                    <a:lstStyle/>
                    <a:p>
                      <a:pPr algn="ctr" rtl="1">
                        <a:lnSpc>
                          <a:spcPct val="150000"/>
                        </a:lnSpc>
                        <a:spcAft>
                          <a:spcPts val="1000"/>
                        </a:spcAft>
                      </a:pPr>
                      <a:r>
                        <a:rPr lang="en-US" sz="1800">
                          <a:latin typeface="Calibri"/>
                          <a:ea typeface="Calibri"/>
                          <a:cs typeface="B Yagut"/>
                        </a:rPr>
                        <a:t>400 mg</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1000"/>
                        </a:spcAft>
                      </a:pPr>
                      <a:r>
                        <a:rPr lang="en-US" sz="1800">
                          <a:latin typeface="Calibri"/>
                          <a:ea typeface="Calibri"/>
                          <a:cs typeface="B Yagut"/>
                        </a:rPr>
                        <a:t>Etodolak</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1000"/>
                        </a:spcAft>
                      </a:pPr>
                      <a:r>
                        <a:rPr lang="en-US" sz="1800">
                          <a:latin typeface="Calibri"/>
                          <a:ea typeface="Calibri"/>
                          <a:cs typeface="B Yagut"/>
                        </a:rPr>
                        <a:t>Tab</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rtl="1">
                        <a:lnSpc>
                          <a:spcPct val="150000"/>
                        </a:lnSpc>
                        <a:spcAft>
                          <a:spcPts val="1000"/>
                        </a:spcAft>
                      </a:pPr>
                      <a:r>
                        <a:rPr lang="fa-IR" sz="1800">
                          <a:latin typeface="Calibri"/>
                          <a:ea typeface="Calibri"/>
                          <a:cs typeface="B Yagut"/>
                        </a:rPr>
                        <a:t>کارخانه و کشور سازنده</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gridSpan="2">
                  <a:txBody>
                    <a:bodyPr/>
                    <a:lstStyle/>
                    <a:p>
                      <a:pPr algn="ctr" rtl="1">
                        <a:lnSpc>
                          <a:spcPct val="150000"/>
                        </a:lnSpc>
                        <a:spcAft>
                          <a:spcPts val="1000"/>
                        </a:spcAft>
                      </a:pPr>
                      <a:r>
                        <a:rPr lang="fa-IR" sz="1800">
                          <a:latin typeface="Calibri"/>
                          <a:ea typeface="Calibri"/>
                          <a:cs typeface="B Yagut"/>
                        </a:rPr>
                        <a:t>نام تجاری</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hMerge="1">
                  <a:txBody>
                    <a:bodyPr/>
                    <a:lstStyle/>
                    <a:p>
                      <a:endParaRPr lang="en-US"/>
                    </a:p>
                  </a:txBody>
                  <a:tcPr/>
                </a:tc>
              </a:tr>
              <a:tr h="0">
                <a:tc>
                  <a:txBody>
                    <a:bodyPr/>
                    <a:lstStyle/>
                    <a:p>
                      <a:pPr algn="ctr" rtl="1">
                        <a:lnSpc>
                          <a:spcPct val="150000"/>
                        </a:lnSpc>
                        <a:spcAft>
                          <a:spcPts val="1000"/>
                        </a:spcAft>
                      </a:pPr>
                      <a:r>
                        <a:rPr lang="en-US" sz="1800">
                          <a:latin typeface="Calibri"/>
                          <a:ea typeface="Calibri"/>
                          <a:cs typeface="B Yagut"/>
                        </a:rPr>
                        <a:t>Pfizer _ USA</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lnSpc>
                          <a:spcPct val="150000"/>
                        </a:lnSpc>
                        <a:spcAft>
                          <a:spcPts val="1000"/>
                        </a:spcAft>
                      </a:pPr>
                      <a:r>
                        <a:rPr lang="en-US" sz="1800" dirty="0" err="1">
                          <a:latin typeface="Calibri"/>
                          <a:ea typeface="Calibri"/>
                          <a:cs typeface="B Yagut"/>
                        </a:rPr>
                        <a:t>Etodin</a:t>
                      </a:r>
                      <a:r>
                        <a:rPr lang="en-US" sz="1800" dirty="0">
                          <a:latin typeface="Calibri"/>
                          <a:ea typeface="Calibri"/>
                          <a:cs typeface="B Yagut"/>
                        </a:rPr>
                        <a:t> Fort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bl>
          </a:graphicData>
        </a:graphic>
      </p:graphicFrame>
      <p:sp>
        <p:nvSpPr>
          <p:cNvPr id="6" name="Content Placeholder 5"/>
          <p:cNvSpPr>
            <a:spLocks noGrp="1"/>
          </p:cNvSpPr>
          <p:nvPr>
            <p:ph idx="1"/>
          </p:nvPr>
        </p:nvSpPr>
        <p:spPr>
          <a:xfrm>
            <a:off x="285720" y="2214554"/>
            <a:ext cx="8643998" cy="785818"/>
          </a:xfrm>
        </p:spPr>
        <p:txBody>
          <a:bodyPr>
            <a:normAutofit lnSpcReduction="10000"/>
          </a:bodyPr>
          <a:lstStyle/>
          <a:p>
            <a:pPr algn="just" rtl="1">
              <a:buNone/>
            </a:pPr>
            <a:r>
              <a:rPr lang="fa-IR" sz="2400" dirty="0" smtClean="0">
                <a:cs typeface="B Nazanin" pitchFamily="2" charset="-78"/>
              </a:rPr>
              <a:t>داروی بعدی که برای افراد مبتلا به پرفشاری خون و سکته قلبی منع مصرف دارد عبارت است از :</a:t>
            </a:r>
            <a:endParaRPr lang="en-US" sz="2400" dirty="0" smtClean="0">
              <a:cs typeface="B Nazanin" pitchFamily="2" charset="-78"/>
            </a:endParaRPr>
          </a:p>
          <a:p>
            <a:pPr algn="just" rtl="1">
              <a:buNone/>
            </a:pPr>
            <a:endParaRPr lang="en-US" sz="2400" dirty="0">
              <a:cs typeface="B Nazanin" pitchFamily="2" charset="-78"/>
            </a:endParaRPr>
          </a:p>
        </p:txBody>
      </p:sp>
      <p:graphicFrame>
        <p:nvGraphicFramePr>
          <p:cNvPr id="7" name="Table 6"/>
          <p:cNvGraphicFramePr>
            <a:graphicFrameLocks noGrp="1"/>
          </p:cNvGraphicFramePr>
          <p:nvPr/>
        </p:nvGraphicFramePr>
        <p:xfrm>
          <a:off x="357157" y="3214686"/>
          <a:ext cx="8297564" cy="2057400"/>
        </p:xfrm>
        <a:graphic>
          <a:graphicData uri="http://schemas.openxmlformats.org/drawingml/2006/table">
            <a:tbl>
              <a:tblPr rtl="1"/>
              <a:tblGrid>
                <a:gridCol w="3491585"/>
                <a:gridCol w="3435920"/>
                <a:gridCol w="1370059"/>
              </a:tblGrid>
              <a:tr h="0">
                <a:tc>
                  <a:txBody>
                    <a:bodyPr/>
                    <a:lstStyle/>
                    <a:p>
                      <a:pPr algn="ctr" rtl="1">
                        <a:lnSpc>
                          <a:spcPct val="150000"/>
                        </a:lnSpc>
                        <a:spcAft>
                          <a:spcPts val="1000"/>
                        </a:spcAft>
                      </a:pPr>
                      <a:r>
                        <a:rPr lang="fa-IR" sz="1800" b="1" dirty="0">
                          <a:latin typeface="Calibri"/>
                          <a:ea typeface="Calibri"/>
                          <a:cs typeface="B Yagut"/>
                        </a:rPr>
                        <a:t>دوز</a:t>
                      </a:r>
                      <a:endParaRPr lang="en-US" sz="18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rtl="1">
                        <a:lnSpc>
                          <a:spcPct val="150000"/>
                        </a:lnSpc>
                        <a:spcAft>
                          <a:spcPts val="1000"/>
                        </a:spcAft>
                      </a:pPr>
                      <a:r>
                        <a:rPr lang="fa-IR" sz="1800" b="1">
                          <a:latin typeface="Calibri"/>
                          <a:ea typeface="Calibri"/>
                          <a:cs typeface="B Yagut"/>
                        </a:rPr>
                        <a:t>نام ژنريك</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rtl="1">
                        <a:lnSpc>
                          <a:spcPct val="150000"/>
                        </a:lnSpc>
                        <a:spcAft>
                          <a:spcPts val="1000"/>
                        </a:spcAft>
                      </a:pPr>
                      <a:r>
                        <a:rPr lang="fa-IR" sz="1800" b="1">
                          <a:latin typeface="Calibri"/>
                          <a:ea typeface="Calibri"/>
                          <a:cs typeface="B Yagut"/>
                        </a:rPr>
                        <a:t>شکل دارویی</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r>
              <a:tr h="0">
                <a:tc>
                  <a:txBody>
                    <a:bodyPr/>
                    <a:lstStyle/>
                    <a:p>
                      <a:pPr algn="ctr" rtl="1">
                        <a:lnSpc>
                          <a:spcPct val="150000"/>
                        </a:lnSpc>
                        <a:spcAft>
                          <a:spcPts val="1000"/>
                        </a:spcAft>
                      </a:pPr>
                      <a:r>
                        <a:rPr lang="en-US" sz="1800">
                          <a:latin typeface="Calibri"/>
                          <a:ea typeface="Calibri"/>
                          <a:cs typeface="B Yagut"/>
                        </a:rPr>
                        <a:t>100 _ 200 mg</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1000"/>
                        </a:spcAft>
                      </a:pPr>
                      <a:r>
                        <a:rPr lang="en-US" sz="1800">
                          <a:latin typeface="Calibri"/>
                          <a:ea typeface="Calibri"/>
                          <a:cs typeface="B Yagut"/>
                        </a:rPr>
                        <a:t>Celecoxib</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1000"/>
                        </a:spcAft>
                      </a:pPr>
                      <a:r>
                        <a:rPr lang="en-US" sz="1800" dirty="0">
                          <a:latin typeface="Calibri"/>
                          <a:ea typeface="Calibri"/>
                          <a:cs typeface="B Yagut"/>
                        </a:rPr>
                        <a:t>Cap</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rtl="1">
                        <a:lnSpc>
                          <a:spcPct val="150000"/>
                        </a:lnSpc>
                        <a:spcAft>
                          <a:spcPts val="1000"/>
                        </a:spcAft>
                      </a:pPr>
                      <a:r>
                        <a:rPr lang="fa-IR" sz="1800">
                          <a:latin typeface="Calibri"/>
                          <a:ea typeface="Calibri"/>
                          <a:cs typeface="B Yagut"/>
                        </a:rPr>
                        <a:t>کارخانه و کشور سازنده</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gridSpan="2">
                  <a:txBody>
                    <a:bodyPr/>
                    <a:lstStyle/>
                    <a:p>
                      <a:pPr algn="ctr" rtl="1">
                        <a:lnSpc>
                          <a:spcPct val="150000"/>
                        </a:lnSpc>
                        <a:spcAft>
                          <a:spcPts val="1000"/>
                        </a:spcAft>
                      </a:pPr>
                      <a:r>
                        <a:rPr lang="fa-IR" sz="1800" dirty="0">
                          <a:latin typeface="Calibri"/>
                          <a:ea typeface="Calibri"/>
                          <a:cs typeface="B Yagut"/>
                        </a:rPr>
                        <a:t>نام تجاری</a:t>
                      </a:r>
                      <a:endParaRPr lang="en-US" sz="18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hMerge="1">
                  <a:txBody>
                    <a:bodyPr/>
                    <a:lstStyle/>
                    <a:p>
                      <a:endParaRPr lang="en-US"/>
                    </a:p>
                  </a:txBody>
                  <a:tcPr/>
                </a:tc>
              </a:tr>
              <a:tr h="0">
                <a:tc>
                  <a:txBody>
                    <a:bodyPr/>
                    <a:lstStyle/>
                    <a:p>
                      <a:pPr algn="ctr" rtl="1">
                        <a:lnSpc>
                          <a:spcPct val="150000"/>
                        </a:lnSpc>
                        <a:spcAft>
                          <a:spcPts val="1000"/>
                        </a:spcAft>
                      </a:pPr>
                      <a:r>
                        <a:rPr lang="en-US" sz="1800">
                          <a:latin typeface="Calibri"/>
                          <a:ea typeface="Calibri"/>
                          <a:cs typeface="B Yagut"/>
                        </a:rPr>
                        <a:t>Pfizer _ USA</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lnSpc>
                          <a:spcPct val="150000"/>
                        </a:lnSpc>
                        <a:spcAft>
                          <a:spcPts val="1000"/>
                        </a:spcAft>
                      </a:pPr>
                      <a:r>
                        <a:rPr lang="en-US" sz="1800" dirty="0">
                          <a:latin typeface="Calibri"/>
                          <a:ea typeface="Calibri"/>
                          <a:cs typeface="B Yagut"/>
                        </a:rPr>
                        <a:t>Celebrex</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0">
                <a:tc>
                  <a:txBody>
                    <a:bodyPr/>
                    <a:lstStyle/>
                    <a:p>
                      <a:pPr algn="ctr" rtl="1">
                        <a:lnSpc>
                          <a:spcPct val="150000"/>
                        </a:lnSpc>
                        <a:spcAft>
                          <a:spcPts val="1000"/>
                        </a:spcAft>
                      </a:pPr>
                      <a:r>
                        <a:rPr lang="en-US" sz="1800">
                          <a:latin typeface="Calibri"/>
                          <a:ea typeface="Calibri"/>
                          <a:cs typeface="B Yagut"/>
                        </a:rPr>
                        <a:t>Cipla _ India</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lnSpc>
                          <a:spcPct val="150000"/>
                        </a:lnSpc>
                        <a:spcAft>
                          <a:spcPts val="1000"/>
                        </a:spcAft>
                      </a:pPr>
                      <a:r>
                        <a:rPr lang="en-US" sz="1800" dirty="0" err="1">
                          <a:latin typeface="Calibri"/>
                          <a:ea typeface="Calibri"/>
                          <a:cs typeface="B Yagut"/>
                        </a:rPr>
                        <a:t>Cobix</a:t>
                      </a:r>
                      <a:endParaRPr lang="en-US" sz="18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bl>
          </a:graphicData>
        </a:graphic>
      </p:graphicFrame>
      <p:sp>
        <p:nvSpPr>
          <p:cNvPr id="9217" name="Rectangle 1"/>
          <p:cNvSpPr>
            <a:spLocks noChangeArrowheads="1"/>
          </p:cNvSpPr>
          <p:nvPr/>
        </p:nvSpPr>
        <p:spPr bwMode="auto">
          <a:xfrm>
            <a:off x="0" y="5572140"/>
            <a:ext cx="8786842" cy="46166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b="0" i="0" u="none" strike="noStrike" cap="none" normalizeH="0" baseline="0" dirty="0" smtClean="0">
                <a:ln>
                  <a:noFill/>
                </a:ln>
                <a:solidFill>
                  <a:srgbClr val="92D050"/>
                </a:solidFill>
                <a:effectLst/>
                <a:latin typeface="Calibri" pitchFamily="34" charset="0"/>
                <a:ea typeface="Calibri" pitchFamily="34" charset="0"/>
                <a:cs typeface="B Nazanin" pitchFamily="2" charset="-78"/>
              </a:rPr>
              <a:t>در مصرف این دارو ا لزامی برای پر بودن معده بیمار نیست.</a:t>
            </a:r>
            <a:endParaRPr kumimoji="0" lang="fa-IR" sz="3200" b="0" i="0" u="none" strike="noStrike" cap="none" normalizeH="0" baseline="0" dirty="0" smtClean="0">
              <a:ln>
                <a:noFill/>
              </a:ln>
              <a:solidFill>
                <a:srgbClr val="92D050"/>
              </a:solidFill>
              <a:effectLst/>
              <a:latin typeface="Arial" pitchFamily="34" charset="0"/>
              <a:cs typeface="B Nazanin" pitchFamily="2" charset="-78"/>
            </a:endParaRPr>
          </a:p>
        </p:txBody>
      </p:sp>
    </p:spTree>
  </p:cSld>
  <p:clrMapOvr>
    <a:masterClrMapping/>
  </p:clrMapOvr>
  <p:transition spd="slow">
    <p:checker dir="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2000" fill="hold"/>
                                        <p:tgtEl>
                                          <p:spTgt spid="5"/>
                                        </p:tgtEl>
                                        <p:attrNameLst>
                                          <p:attrName>ppt_x</p:attrName>
                                        </p:attrNameLst>
                                      </p:cBhvr>
                                      <p:tavLst>
                                        <p:tav tm="0">
                                          <p:val>
                                            <p:strVal val="#ppt_x-.2"/>
                                          </p:val>
                                        </p:tav>
                                        <p:tav tm="100000">
                                          <p:val>
                                            <p:strVal val="#ppt_x"/>
                                          </p:val>
                                        </p:tav>
                                      </p:tavLst>
                                    </p:anim>
                                    <p:anim calcmode="lin" valueType="num">
                                      <p:cBhvr>
                                        <p:cTn id="8" dur="2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2000"/>
                                        <p:tgtEl>
                                          <p:spTgt spid="5"/>
                                        </p:tgtEl>
                                      </p:cBhvr>
                                    </p:animEffect>
                                  </p:childTnLst>
                                </p:cTn>
                              </p:par>
                            </p:childTnLst>
                          </p:cTn>
                        </p:par>
                        <p:par>
                          <p:cTn id="10" fill="hold">
                            <p:stCondLst>
                              <p:cond delay="2000"/>
                            </p:stCondLst>
                            <p:childTnLst>
                              <p:par>
                                <p:cTn id="11" presetID="47" presetClass="entr" presetSubtype="0" fill="hold" grpId="0" nodeType="after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Effect transition="in" filter="fade">
                                      <p:cBhvr>
                                        <p:cTn id="13" dur="1000"/>
                                        <p:tgtEl>
                                          <p:spTgt spid="6">
                                            <p:txEl>
                                              <p:pRg st="0" end="0"/>
                                            </p:txEl>
                                          </p:spTgt>
                                        </p:tgtEl>
                                      </p:cBhvr>
                                    </p:animEffect>
                                    <p:anim calcmode="lin" valueType="num">
                                      <p:cBhvr>
                                        <p:cTn id="14"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par>
                          <p:cTn id="16" fill="hold">
                            <p:stCondLst>
                              <p:cond delay="3000"/>
                            </p:stCondLst>
                            <p:childTnLst>
                              <p:par>
                                <p:cTn id="17" presetID="12" presetClass="entr" presetSubtype="8" fill="hold"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slide(fromLeft)">
                                      <p:cBhvr>
                                        <p:cTn id="19" dur="5000"/>
                                        <p:tgtEl>
                                          <p:spTgt spid="7"/>
                                        </p:tgtEl>
                                      </p:cBhvr>
                                    </p:animEffect>
                                  </p:childTnLst>
                                </p:cTn>
                              </p:par>
                            </p:childTnLst>
                          </p:cTn>
                        </p:par>
                        <p:par>
                          <p:cTn id="20" fill="hold">
                            <p:stCondLst>
                              <p:cond delay="8000"/>
                            </p:stCondLst>
                            <p:childTnLst>
                              <p:par>
                                <p:cTn id="21" presetID="47" presetClass="entr" presetSubtype="0" fill="hold" grpId="0" nodeType="afterEffect">
                                  <p:stCondLst>
                                    <p:cond delay="0"/>
                                  </p:stCondLst>
                                  <p:childTnLst>
                                    <p:set>
                                      <p:cBhvr>
                                        <p:cTn id="22" dur="1" fill="hold">
                                          <p:stCondLst>
                                            <p:cond delay="0"/>
                                          </p:stCondLst>
                                        </p:cTn>
                                        <p:tgtEl>
                                          <p:spTgt spid="9217"/>
                                        </p:tgtEl>
                                        <p:attrNameLst>
                                          <p:attrName>style.visibility</p:attrName>
                                        </p:attrNameLst>
                                      </p:cBhvr>
                                      <p:to>
                                        <p:strVal val="visible"/>
                                      </p:to>
                                    </p:set>
                                    <p:animEffect transition="in" filter="fade">
                                      <p:cBhvr>
                                        <p:cTn id="23" dur="5000"/>
                                        <p:tgtEl>
                                          <p:spTgt spid="9217"/>
                                        </p:tgtEl>
                                      </p:cBhvr>
                                    </p:animEffect>
                                    <p:anim calcmode="lin" valueType="num">
                                      <p:cBhvr>
                                        <p:cTn id="24" dur="5000" fill="hold"/>
                                        <p:tgtEl>
                                          <p:spTgt spid="9217"/>
                                        </p:tgtEl>
                                        <p:attrNameLst>
                                          <p:attrName>ppt_x</p:attrName>
                                        </p:attrNameLst>
                                      </p:cBhvr>
                                      <p:tavLst>
                                        <p:tav tm="0">
                                          <p:val>
                                            <p:strVal val="#ppt_x"/>
                                          </p:val>
                                        </p:tav>
                                        <p:tav tm="100000">
                                          <p:val>
                                            <p:strVal val="#ppt_x"/>
                                          </p:val>
                                        </p:tav>
                                      </p:tavLst>
                                    </p:anim>
                                    <p:anim calcmode="lin" valueType="num">
                                      <p:cBhvr>
                                        <p:cTn id="25" dur="5000" fill="hold"/>
                                        <p:tgtEl>
                                          <p:spTgt spid="921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P spid="9217"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900"/>
            <a:ext cx="8229600" cy="1143000"/>
          </a:xfrm>
        </p:spPr>
        <p:txBody>
          <a:bodyPr>
            <a:normAutofit/>
          </a:bodyPr>
          <a:lstStyle/>
          <a:p>
            <a:r>
              <a:rPr lang="fa-IR" sz="4400" dirty="0" smtClean="0">
                <a:solidFill>
                  <a:srgbClr val="92D050"/>
                </a:solidFill>
                <a:cs typeface="B Nazanin" pitchFamily="2" charset="-78"/>
              </a:rPr>
              <a:t>دسته استامینوفن </a:t>
            </a:r>
            <a:endParaRPr lang="en-US" sz="4400" dirty="0">
              <a:solidFill>
                <a:srgbClr val="92D050"/>
              </a:solidFill>
              <a:cs typeface="B Nazanin" pitchFamily="2" charset="-78"/>
            </a:endParaRPr>
          </a:p>
        </p:txBody>
      </p:sp>
      <p:sp>
        <p:nvSpPr>
          <p:cNvPr id="3" name="Content Placeholder 2"/>
          <p:cNvSpPr>
            <a:spLocks noGrp="1"/>
          </p:cNvSpPr>
          <p:nvPr>
            <p:ph idx="1"/>
          </p:nvPr>
        </p:nvSpPr>
        <p:spPr>
          <a:xfrm>
            <a:off x="457200" y="785794"/>
            <a:ext cx="8229600" cy="4709160"/>
          </a:xfrm>
        </p:spPr>
        <p:txBody>
          <a:bodyPr/>
          <a:lstStyle/>
          <a:p>
            <a:pPr algn="just" rtl="1">
              <a:buNone/>
            </a:pPr>
            <a:r>
              <a:rPr lang="fa-IR" dirty="0" smtClean="0">
                <a:cs typeface="B Nazanin" pitchFamily="2" charset="-78"/>
              </a:rPr>
              <a:t>استامینوفن ها ضد درد و ضد تب هستند و به فرمت های مختلف زیر تولید می شوند:</a:t>
            </a:r>
            <a:endParaRPr lang="en-US" dirty="0">
              <a:cs typeface="B Nazanin" pitchFamily="2" charset="-78"/>
            </a:endParaRPr>
          </a:p>
        </p:txBody>
      </p:sp>
      <p:graphicFrame>
        <p:nvGraphicFramePr>
          <p:cNvPr id="4" name="Table 3"/>
          <p:cNvGraphicFramePr>
            <a:graphicFrameLocks noGrp="1"/>
          </p:cNvGraphicFramePr>
          <p:nvPr/>
        </p:nvGraphicFramePr>
        <p:xfrm>
          <a:off x="571471" y="1857364"/>
          <a:ext cx="8143933" cy="4622800"/>
        </p:xfrm>
        <a:graphic>
          <a:graphicData uri="http://schemas.openxmlformats.org/drawingml/2006/table">
            <a:tbl>
              <a:tblPr rtl="1"/>
              <a:tblGrid>
                <a:gridCol w="3426937"/>
                <a:gridCol w="3207305"/>
                <a:gridCol w="1509691"/>
              </a:tblGrid>
              <a:tr h="375539">
                <a:tc>
                  <a:txBody>
                    <a:bodyPr/>
                    <a:lstStyle/>
                    <a:p>
                      <a:pPr algn="ctr" rtl="1">
                        <a:lnSpc>
                          <a:spcPct val="150000"/>
                        </a:lnSpc>
                        <a:spcAft>
                          <a:spcPts val="1000"/>
                        </a:spcAft>
                      </a:pPr>
                      <a:r>
                        <a:rPr lang="fa-IR" sz="1800" b="1" dirty="0">
                          <a:latin typeface="Calibri"/>
                          <a:ea typeface="Calibri"/>
                          <a:cs typeface="B Yagut"/>
                        </a:rPr>
                        <a:t>دوز</a:t>
                      </a:r>
                      <a:endParaRPr lang="en-US" sz="18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rtl="1">
                        <a:lnSpc>
                          <a:spcPct val="150000"/>
                        </a:lnSpc>
                        <a:spcAft>
                          <a:spcPts val="1000"/>
                        </a:spcAft>
                      </a:pPr>
                      <a:r>
                        <a:rPr lang="fa-IR" sz="1800" b="1">
                          <a:latin typeface="Calibri"/>
                          <a:ea typeface="Calibri"/>
                          <a:cs typeface="B Yagut"/>
                        </a:rPr>
                        <a:t>نام ژنريك</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rtl="1">
                        <a:lnSpc>
                          <a:spcPct val="150000"/>
                        </a:lnSpc>
                        <a:spcAft>
                          <a:spcPts val="1000"/>
                        </a:spcAft>
                      </a:pPr>
                      <a:r>
                        <a:rPr lang="fa-IR" sz="1800" b="1">
                          <a:latin typeface="Calibri"/>
                          <a:ea typeface="Calibri"/>
                          <a:cs typeface="B Yagut"/>
                        </a:rPr>
                        <a:t>شکل دارویی</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r>
              <a:tr h="1849878">
                <a:tc>
                  <a:txBody>
                    <a:bodyPr/>
                    <a:lstStyle/>
                    <a:p>
                      <a:pPr algn="ctr" rtl="1">
                        <a:lnSpc>
                          <a:spcPct val="150000"/>
                        </a:lnSpc>
                        <a:spcAft>
                          <a:spcPts val="1000"/>
                        </a:spcAft>
                      </a:pPr>
                      <a:r>
                        <a:rPr lang="en-US" sz="1800" dirty="0" smtClean="0">
                          <a:latin typeface="Calibri"/>
                          <a:ea typeface="Calibri"/>
                          <a:cs typeface="B Yagut"/>
                        </a:rPr>
                        <a:t>325 _ 500</a:t>
                      </a:r>
                    </a:p>
                    <a:p>
                      <a:pPr algn="ctr" rtl="1">
                        <a:lnSpc>
                          <a:spcPct val="150000"/>
                        </a:lnSpc>
                        <a:spcAft>
                          <a:spcPts val="1000"/>
                        </a:spcAft>
                      </a:pPr>
                      <a:r>
                        <a:rPr lang="en-US" sz="1800" dirty="0" smtClean="0">
                          <a:latin typeface="Calibri"/>
                          <a:ea typeface="Calibri"/>
                          <a:cs typeface="B Yagut"/>
                        </a:rPr>
                        <a:t>-</a:t>
                      </a:r>
                    </a:p>
                    <a:p>
                      <a:pPr algn="ctr" rtl="1">
                        <a:lnSpc>
                          <a:spcPct val="150000"/>
                        </a:lnSpc>
                        <a:spcAft>
                          <a:spcPts val="1000"/>
                        </a:spcAft>
                      </a:pPr>
                      <a:r>
                        <a:rPr lang="en-US" sz="1800" dirty="0" smtClean="0">
                          <a:latin typeface="Calibri"/>
                          <a:ea typeface="Calibri"/>
                          <a:cs typeface="B Yagut"/>
                        </a:rPr>
                        <a:t>125 _ 325</a:t>
                      </a:r>
                    </a:p>
                    <a:p>
                      <a:pPr algn="ctr" rtl="1">
                        <a:lnSpc>
                          <a:spcPct val="150000"/>
                        </a:lnSpc>
                        <a:spcAft>
                          <a:spcPts val="1000"/>
                        </a:spcAft>
                      </a:pPr>
                      <a:r>
                        <a:rPr lang="en-US" sz="1800" dirty="0" smtClean="0">
                          <a:latin typeface="Calibri"/>
                          <a:ea typeface="Calibri"/>
                          <a:cs typeface="B Yagut"/>
                        </a:rPr>
                        <a:t>1000mg/7cc</a:t>
                      </a:r>
                    </a:p>
                    <a:p>
                      <a:pPr algn="ctr" rtl="1">
                        <a:lnSpc>
                          <a:spcPct val="150000"/>
                        </a:lnSpc>
                        <a:spcAft>
                          <a:spcPts val="1000"/>
                        </a:spcAft>
                      </a:pPr>
                      <a:r>
                        <a:rPr lang="en-US" sz="1800" dirty="0" smtClean="0">
                          <a:latin typeface="Calibri"/>
                          <a:ea typeface="Calibri"/>
                          <a:cs typeface="B Yagut"/>
                        </a:rPr>
                        <a:t>-</a:t>
                      </a:r>
                      <a:endParaRPr lang="en-US" sz="18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1000"/>
                        </a:spcAft>
                      </a:pPr>
                      <a:r>
                        <a:rPr lang="en-US" sz="1800" dirty="0" smtClean="0">
                          <a:latin typeface="Calibri"/>
                          <a:ea typeface="Calibri"/>
                          <a:cs typeface="B Yagut"/>
                        </a:rPr>
                        <a:t>Acetaminophen</a:t>
                      </a:r>
                      <a:endParaRPr lang="en-US" sz="18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0" algn="ctr" defTabSz="914400" rtl="1" eaLnBrk="1" fontAlgn="auto" latinLnBrk="0" hangingPunct="1">
                        <a:lnSpc>
                          <a:spcPct val="150000"/>
                        </a:lnSpc>
                        <a:spcBef>
                          <a:spcPts val="0"/>
                        </a:spcBef>
                        <a:spcAft>
                          <a:spcPts val="1000"/>
                        </a:spcAft>
                        <a:buClrTx/>
                        <a:buSzTx/>
                        <a:buFontTx/>
                        <a:buNone/>
                        <a:tabLst/>
                        <a:defRPr/>
                      </a:pPr>
                      <a:r>
                        <a:rPr lang="en-US" sz="1800" dirty="0" smtClean="0">
                          <a:latin typeface="Calibri"/>
                          <a:ea typeface="Calibri"/>
                          <a:cs typeface="B Yagut"/>
                        </a:rPr>
                        <a:t>Tab/Soft gel</a:t>
                      </a:r>
                    </a:p>
                    <a:p>
                      <a:pPr marL="0" marR="0" indent="0" algn="ctr" defTabSz="914400" rtl="1" eaLnBrk="1" fontAlgn="auto" latinLnBrk="0" hangingPunct="1">
                        <a:lnSpc>
                          <a:spcPct val="150000"/>
                        </a:lnSpc>
                        <a:spcBef>
                          <a:spcPts val="0"/>
                        </a:spcBef>
                        <a:spcAft>
                          <a:spcPts val="1000"/>
                        </a:spcAft>
                        <a:buClrTx/>
                        <a:buSzTx/>
                        <a:buFontTx/>
                        <a:buNone/>
                        <a:tabLst/>
                        <a:defRPr/>
                      </a:pPr>
                      <a:r>
                        <a:rPr lang="en-US" sz="1800" dirty="0" err="1" smtClean="0">
                          <a:latin typeface="Calibri"/>
                          <a:ea typeface="Calibri"/>
                          <a:cs typeface="B Yagut"/>
                        </a:rPr>
                        <a:t>Susp</a:t>
                      </a:r>
                      <a:r>
                        <a:rPr lang="en-US" sz="1800" dirty="0" smtClean="0">
                          <a:latin typeface="Calibri"/>
                          <a:ea typeface="Calibri"/>
                          <a:cs typeface="B Yagut"/>
                        </a:rPr>
                        <a:t>/</a:t>
                      </a:r>
                      <a:r>
                        <a:rPr lang="en-US" sz="1800" dirty="0" err="1" smtClean="0">
                          <a:latin typeface="Calibri"/>
                          <a:ea typeface="Calibri"/>
                          <a:cs typeface="B Yagut"/>
                        </a:rPr>
                        <a:t>Syr</a:t>
                      </a:r>
                      <a:endParaRPr lang="en-US" sz="1800" dirty="0">
                        <a:latin typeface="Calibri"/>
                        <a:ea typeface="Calibri"/>
                        <a:cs typeface="B Yagut"/>
                      </a:endParaRPr>
                    </a:p>
                    <a:p>
                      <a:pPr algn="ctr" rtl="1">
                        <a:lnSpc>
                          <a:spcPct val="150000"/>
                        </a:lnSpc>
                        <a:spcAft>
                          <a:spcPts val="1000"/>
                        </a:spcAft>
                      </a:pPr>
                      <a:r>
                        <a:rPr lang="en-US" sz="1800" dirty="0" smtClean="0">
                          <a:latin typeface="Calibri"/>
                          <a:ea typeface="Calibri"/>
                          <a:cs typeface="B Yagut"/>
                        </a:rPr>
                        <a:t>Supp</a:t>
                      </a:r>
                    </a:p>
                    <a:p>
                      <a:pPr algn="ctr" rtl="1">
                        <a:lnSpc>
                          <a:spcPct val="150000"/>
                        </a:lnSpc>
                        <a:spcAft>
                          <a:spcPts val="1000"/>
                        </a:spcAft>
                      </a:pPr>
                      <a:r>
                        <a:rPr lang="en-US" sz="1800" dirty="0" smtClean="0">
                          <a:latin typeface="Calibri"/>
                          <a:ea typeface="Calibri"/>
                          <a:cs typeface="B Yagut"/>
                        </a:rPr>
                        <a:t>Amp</a:t>
                      </a:r>
                    </a:p>
                    <a:p>
                      <a:pPr algn="ctr" rtl="1">
                        <a:lnSpc>
                          <a:spcPct val="150000"/>
                        </a:lnSpc>
                        <a:spcAft>
                          <a:spcPts val="1000"/>
                        </a:spcAft>
                      </a:pPr>
                      <a:r>
                        <a:rPr lang="en-US" sz="1800" dirty="0" smtClean="0">
                          <a:latin typeface="Calibri"/>
                          <a:ea typeface="Calibri"/>
                          <a:cs typeface="B Yagut"/>
                        </a:rPr>
                        <a:t>Drop</a:t>
                      </a:r>
                      <a:endParaRPr lang="en-US" sz="18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75539">
                <a:tc>
                  <a:txBody>
                    <a:bodyPr/>
                    <a:lstStyle/>
                    <a:p>
                      <a:pPr algn="ctr" rtl="1">
                        <a:lnSpc>
                          <a:spcPct val="150000"/>
                        </a:lnSpc>
                        <a:spcAft>
                          <a:spcPts val="1000"/>
                        </a:spcAft>
                      </a:pPr>
                      <a:r>
                        <a:rPr lang="fa-IR" sz="1800">
                          <a:latin typeface="Calibri"/>
                          <a:ea typeface="Calibri"/>
                          <a:cs typeface="B Yagut"/>
                        </a:rPr>
                        <a:t>کارخانه و کشور سازنده</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gridSpan="2">
                  <a:txBody>
                    <a:bodyPr/>
                    <a:lstStyle/>
                    <a:p>
                      <a:pPr algn="ctr" rtl="1">
                        <a:lnSpc>
                          <a:spcPct val="150000"/>
                        </a:lnSpc>
                        <a:spcAft>
                          <a:spcPts val="1000"/>
                        </a:spcAft>
                      </a:pPr>
                      <a:r>
                        <a:rPr lang="fa-IR" sz="1800">
                          <a:latin typeface="Calibri"/>
                          <a:ea typeface="Calibri"/>
                          <a:cs typeface="B Yagut"/>
                        </a:rPr>
                        <a:t>نام تجاری</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hMerge="1">
                  <a:txBody>
                    <a:bodyPr/>
                    <a:lstStyle/>
                    <a:p>
                      <a:endParaRPr lang="en-US"/>
                    </a:p>
                  </a:txBody>
                  <a:tcPr/>
                </a:tc>
              </a:tr>
              <a:tr h="375539">
                <a:tc>
                  <a:txBody>
                    <a:bodyPr/>
                    <a:lstStyle/>
                    <a:p>
                      <a:pPr algn="ctr" rtl="1">
                        <a:lnSpc>
                          <a:spcPct val="150000"/>
                        </a:lnSpc>
                        <a:spcAft>
                          <a:spcPts val="1000"/>
                        </a:spcAft>
                      </a:pPr>
                      <a:r>
                        <a:rPr lang="en-US" sz="1800" dirty="0" smtClean="0">
                          <a:latin typeface="Calibri"/>
                          <a:ea typeface="Calibri"/>
                          <a:cs typeface="B Yagut"/>
                        </a:rPr>
                        <a:t>Spain</a:t>
                      </a:r>
                      <a:endParaRPr lang="en-US" sz="18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lnSpc>
                          <a:spcPct val="150000"/>
                        </a:lnSpc>
                        <a:spcAft>
                          <a:spcPts val="1000"/>
                        </a:spcAft>
                      </a:pPr>
                      <a:r>
                        <a:rPr lang="en-US" sz="1800" dirty="0" smtClean="0">
                          <a:latin typeface="Calibri"/>
                          <a:ea typeface="Calibri"/>
                          <a:cs typeface="B Yagut"/>
                        </a:rPr>
                        <a:t>  </a:t>
                      </a:r>
                      <a:r>
                        <a:rPr lang="en-US" sz="1800" dirty="0" err="1" smtClean="0">
                          <a:latin typeface="Calibri"/>
                          <a:ea typeface="Calibri"/>
                          <a:cs typeface="B Yagut"/>
                        </a:rPr>
                        <a:t>Apotel</a:t>
                      </a:r>
                      <a:r>
                        <a:rPr lang="en-US" sz="1800" dirty="0" smtClean="0">
                          <a:latin typeface="Calibri"/>
                          <a:ea typeface="Calibri"/>
                          <a:cs typeface="B Yagut"/>
                        </a:rPr>
                        <a:t> ( Amp )</a:t>
                      </a:r>
                      <a:endParaRPr lang="en-US" sz="18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375539">
                <a:tc>
                  <a:txBody>
                    <a:bodyPr/>
                    <a:lstStyle/>
                    <a:p>
                      <a:pPr algn="ctr" rtl="1">
                        <a:lnSpc>
                          <a:spcPct val="150000"/>
                        </a:lnSpc>
                        <a:spcAft>
                          <a:spcPts val="1000"/>
                        </a:spcAft>
                      </a:pPr>
                      <a:r>
                        <a:rPr lang="en-US" sz="1800" dirty="0" smtClean="0">
                          <a:latin typeface="Calibri"/>
                          <a:ea typeface="Calibri"/>
                          <a:cs typeface="B Yagut"/>
                        </a:rPr>
                        <a:t>Iran</a:t>
                      </a:r>
                      <a:endParaRPr lang="en-US" sz="18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lnSpc>
                          <a:spcPct val="150000"/>
                        </a:lnSpc>
                        <a:spcAft>
                          <a:spcPts val="1000"/>
                        </a:spcAft>
                      </a:pPr>
                      <a:r>
                        <a:rPr lang="en-US" sz="1800" dirty="0" smtClean="0">
                          <a:latin typeface="Calibri"/>
                          <a:ea typeface="Calibri"/>
                          <a:cs typeface="B Yagut"/>
                        </a:rPr>
                        <a:t> </a:t>
                      </a:r>
                      <a:r>
                        <a:rPr lang="en-US" sz="1800" dirty="0" err="1" smtClean="0">
                          <a:latin typeface="Calibri"/>
                          <a:ea typeface="Calibri"/>
                          <a:cs typeface="B Yagut"/>
                        </a:rPr>
                        <a:t>Tylophen</a:t>
                      </a:r>
                      <a:r>
                        <a:rPr lang="en-US" sz="1800" dirty="0" smtClean="0">
                          <a:latin typeface="Calibri"/>
                          <a:ea typeface="Calibri"/>
                          <a:cs typeface="B Yagut"/>
                        </a:rPr>
                        <a:t> ( </a:t>
                      </a:r>
                      <a:r>
                        <a:rPr lang="en-US" sz="1800" dirty="0" err="1" smtClean="0">
                          <a:latin typeface="Calibri"/>
                          <a:ea typeface="Calibri"/>
                          <a:cs typeface="B Yagut"/>
                        </a:rPr>
                        <a:t>Susp</a:t>
                      </a:r>
                      <a:r>
                        <a:rPr lang="en-US" sz="1800" dirty="0" smtClean="0">
                          <a:latin typeface="Calibri"/>
                          <a:ea typeface="Calibri"/>
                          <a:cs typeface="B Yagut"/>
                        </a:rPr>
                        <a:t> )</a:t>
                      </a:r>
                      <a:endParaRPr lang="en-US" sz="18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375539">
                <a:tc>
                  <a:txBody>
                    <a:bodyPr/>
                    <a:lstStyle/>
                    <a:p>
                      <a:pPr algn="ctr" rtl="1">
                        <a:lnSpc>
                          <a:spcPct val="150000"/>
                        </a:lnSpc>
                        <a:spcAft>
                          <a:spcPts val="1000"/>
                        </a:spcAft>
                      </a:pPr>
                      <a:r>
                        <a:rPr lang="en-US" sz="1800" dirty="0" smtClean="0">
                          <a:latin typeface="Calibri"/>
                          <a:ea typeface="Calibri"/>
                          <a:cs typeface="B Yagut"/>
                        </a:rPr>
                        <a:t>Iran</a:t>
                      </a:r>
                      <a:endParaRPr lang="en-US" sz="18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lnSpc>
                          <a:spcPct val="150000"/>
                        </a:lnSpc>
                        <a:spcAft>
                          <a:spcPts val="1000"/>
                        </a:spcAft>
                      </a:pPr>
                      <a:r>
                        <a:rPr lang="en-US" sz="1800" dirty="0" smtClean="0">
                          <a:latin typeface="Calibri"/>
                          <a:ea typeface="Calibri"/>
                          <a:cs typeface="B Yagut"/>
                        </a:rPr>
                        <a:t>Tylenol  ( Drop )</a:t>
                      </a:r>
                      <a:endParaRPr lang="en-US" sz="18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bl>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5"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decel="50000" fill="hold">
                                          <p:stCondLst>
                                            <p:cond delay="0"/>
                                          </p:stCondLst>
                                        </p:cTn>
                                        <p:tgtEl>
                                          <p:spTgt spid="4"/>
                                        </p:tgtEl>
                                        <p:attrNameLst>
                                          <p:attrName>style.rotation</p:attrName>
                                        </p:attrNameLst>
                                      </p:cBhvr>
                                      <p:tavLst>
                                        <p:tav tm="0">
                                          <p:val>
                                            <p:fltVal val="-90"/>
                                          </p:val>
                                        </p:tav>
                                        <p:tav tm="100000">
                                          <p:val>
                                            <p:fltVal val="0"/>
                                          </p:val>
                                        </p:tav>
                                      </p:tavLst>
                                    </p:anim>
                                    <p:anim calcmode="lin" valueType="num">
                                      <p:cBhvr>
                                        <p:cTn id="8" dur="1000" decel="50000" fill="hold">
                                          <p:stCondLst>
                                            <p:cond delay="0"/>
                                          </p:stCondLst>
                                        </p:cTn>
                                        <p:tgtEl>
                                          <p:spTgt spid="4"/>
                                        </p:tgtEl>
                                        <p:attrNameLst>
                                          <p:attrName>ppt_w</p:attrName>
                                        </p:attrNameLst>
                                      </p:cBhvr>
                                      <p:tavLst>
                                        <p:tav tm="0">
                                          <p:val>
                                            <p:strVal val="#ppt_w"/>
                                          </p:val>
                                        </p:tav>
                                        <p:tav tm="100000">
                                          <p:val>
                                            <p:strVal val="#ppt_w*.05"/>
                                          </p:val>
                                        </p:tav>
                                      </p:tavLst>
                                    </p:anim>
                                    <p:anim calcmode="lin" valueType="num">
                                      <p:cBhvr>
                                        <p:cTn id="9" dur="1000" accel="50000" fill="hold">
                                          <p:stCondLst>
                                            <p:cond delay="1000"/>
                                          </p:stCondLst>
                                        </p:cTn>
                                        <p:tgtEl>
                                          <p:spTgt spid="4"/>
                                        </p:tgtEl>
                                        <p:attrNameLst>
                                          <p:attrName>ppt_w</p:attrName>
                                        </p:attrNameLst>
                                      </p:cBhvr>
                                      <p:tavLst>
                                        <p:tav tm="0">
                                          <p:val>
                                            <p:strVal val="#ppt_w*.05"/>
                                          </p:val>
                                        </p:tav>
                                        <p:tav tm="100000">
                                          <p:val>
                                            <p:strVal val="#ppt_w"/>
                                          </p:val>
                                        </p:tav>
                                      </p:tavLst>
                                    </p:anim>
                                    <p:anim calcmode="lin" valueType="num">
                                      <p:cBhvr>
                                        <p:cTn id="10" dur="2000" fill="hold"/>
                                        <p:tgtEl>
                                          <p:spTgt spid="4"/>
                                        </p:tgtEl>
                                        <p:attrNameLst>
                                          <p:attrName>ppt_h</p:attrName>
                                        </p:attrNameLst>
                                      </p:cBhvr>
                                      <p:tavLst>
                                        <p:tav tm="0">
                                          <p:val>
                                            <p:strVal val="#ppt_h"/>
                                          </p:val>
                                        </p:tav>
                                        <p:tav tm="100000">
                                          <p:val>
                                            <p:strVal val="#ppt_h"/>
                                          </p:val>
                                        </p:tav>
                                      </p:tavLst>
                                    </p:anim>
                                    <p:anim calcmode="lin" valueType="num">
                                      <p:cBhvr>
                                        <p:cTn id="11" dur="1000" decel="50000" fill="hold">
                                          <p:stCondLst>
                                            <p:cond delay="0"/>
                                          </p:stCondLst>
                                        </p:cTn>
                                        <p:tgtEl>
                                          <p:spTgt spid="4"/>
                                        </p:tgtEl>
                                        <p:attrNameLst>
                                          <p:attrName>ppt_x</p:attrName>
                                        </p:attrNameLst>
                                      </p:cBhvr>
                                      <p:tavLst>
                                        <p:tav tm="0">
                                          <p:val>
                                            <p:strVal val="#ppt_x+.4"/>
                                          </p:val>
                                        </p:tav>
                                        <p:tav tm="100000">
                                          <p:val>
                                            <p:strVal val="#ppt_x"/>
                                          </p:val>
                                        </p:tav>
                                      </p:tavLst>
                                    </p:anim>
                                    <p:anim calcmode="lin" valueType="num">
                                      <p:cBhvr>
                                        <p:cTn id="12" dur="1000" decel="50000" fill="hold">
                                          <p:stCondLst>
                                            <p:cond delay="0"/>
                                          </p:stCondLst>
                                        </p:cTn>
                                        <p:tgtEl>
                                          <p:spTgt spid="4"/>
                                        </p:tgtEl>
                                        <p:attrNameLst>
                                          <p:attrName>ppt_y</p:attrName>
                                        </p:attrNameLst>
                                      </p:cBhvr>
                                      <p:tavLst>
                                        <p:tav tm="0">
                                          <p:val>
                                            <p:strVal val="#ppt_y-.2"/>
                                          </p:val>
                                        </p:tav>
                                        <p:tav tm="100000">
                                          <p:val>
                                            <p:strVal val="#ppt_y+.1"/>
                                          </p:val>
                                        </p:tav>
                                      </p:tavLst>
                                    </p:anim>
                                    <p:anim calcmode="lin" valueType="num">
                                      <p:cBhvr>
                                        <p:cTn id="13" dur="1000" accel="50000" fill="hold">
                                          <p:stCondLst>
                                            <p:cond delay="1000"/>
                                          </p:stCondLst>
                                        </p:cTn>
                                        <p:tgtEl>
                                          <p:spTgt spid="4"/>
                                        </p:tgtEl>
                                        <p:attrNameLst>
                                          <p:attrName>ppt_y</p:attrName>
                                        </p:attrNameLst>
                                      </p:cBhvr>
                                      <p:tavLst>
                                        <p:tav tm="0">
                                          <p:val>
                                            <p:strVal val="#ppt_y+.1"/>
                                          </p:val>
                                        </p:tav>
                                        <p:tav tm="100000">
                                          <p:val>
                                            <p:strVal val="#ppt_y"/>
                                          </p:val>
                                        </p:tav>
                                      </p:tavLst>
                                    </p:anim>
                                    <p:animEffect transition="in" filter="fade">
                                      <p:cBhvr>
                                        <p:cTn id="14" dur="2000" decel="50000">
                                          <p:stCondLst>
                                            <p:cond delay="0"/>
                                          </p:stCondLst>
                                        </p:cTn>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42860"/>
            <a:ext cx="8229600" cy="1143000"/>
          </a:xfrm>
        </p:spPr>
        <p:txBody>
          <a:bodyPr>
            <a:noAutofit/>
          </a:bodyPr>
          <a:lstStyle/>
          <a:p>
            <a:pPr algn="just" rtl="1"/>
            <a:r>
              <a:rPr lang="fa-IR" sz="3200" dirty="0" smtClean="0">
                <a:solidFill>
                  <a:srgbClr val="92D050"/>
                </a:solidFill>
                <a:cs typeface="B Nazanin" pitchFamily="2" charset="-78"/>
              </a:rPr>
              <a:t>یک ترکیب درمانی از داروی استامینوفن عبارت است از :</a:t>
            </a:r>
            <a:endParaRPr lang="en-US" sz="3200" dirty="0">
              <a:solidFill>
                <a:srgbClr val="92D050"/>
              </a:solidFill>
              <a:cs typeface="B Nazanin" pitchFamily="2" charset="-78"/>
            </a:endParaRPr>
          </a:p>
        </p:txBody>
      </p:sp>
      <p:graphicFrame>
        <p:nvGraphicFramePr>
          <p:cNvPr id="5" name="Table 4"/>
          <p:cNvGraphicFramePr>
            <a:graphicFrameLocks noGrp="1"/>
          </p:cNvGraphicFramePr>
          <p:nvPr/>
        </p:nvGraphicFramePr>
        <p:xfrm>
          <a:off x="571471" y="1460186"/>
          <a:ext cx="8001057" cy="2468880"/>
        </p:xfrm>
        <a:graphic>
          <a:graphicData uri="http://schemas.openxmlformats.org/drawingml/2006/table">
            <a:tbl>
              <a:tblPr rtl="1"/>
              <a:tblGrid>
                <a:gridCol w="3366816"/>
                <a:gridCol w="3313140"/>
                <a:gridCol w="1321101"/>
              </a:tblGrid>
              <a:tr h="0">
                <a:tc>
                  <a:txBody>
                    <a:bodyPr/>
                    <a:lstStyle/>
                    <a:p>
                      <a:pPr algn="ctr" rtl="1">
                        <a:lnSpc>
                          <a:spcPct val="150000"/>
                        </a:lnSpc>
                        <a:spcAft>
                          <a:spcPts val="1000"/>
                        </a:spcAft>
                      </a:pPr>
                      <a:r>
                        <a:rPr lang="fa-IR" sz="1800" b="1" dirty="0">
                          <a:latin typeface="Calibri"/>
                          <a:ea typeface="Calibri"/>
                          <a:cs typeface="B Yagut"/>
                        </a:rPr>
                        <a:t>دوز</a:t>
                      </a:r>
                      <a:endParaRPr lang="en-US" sz="18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rtl="1">
                        <a:lnSpc>
                          <a:spcPct val="150000"/>
                        </a:lnSpc>
                        <a:spcAft>
                          <a:spcPts val="1000"/>
                        </a:spcAft>
                      </a:pPr>
                      <a:r>
                        <a:rPr lang="fa-IR" sz="1800" b="1" dirty="0">
                          <a:latin typeface="Calibri"/>
                          <a:ea typeface="Calibri"/>
                          <a:cs typeface="B Yagut"/>
                        </a:rPr>
                        <a:t>نام ژنريك</a:t>
                      </a:r>
                      <a:endParaRPr lang="en-US" sz="18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rtl="1">
                        <a:lnSpc>
                          <a:spcPct val="150000"/>
                        </a:lnSpc>
                        <a:spcAft>
                          <a:spcPts val="1000"/>
                        </a:spcAft>
                      </a:pPr>
                      <a:r>
                        <a:rPr lang="fa-IR" sz="1800" b="1">
                          <a:latin typeface="Calibri"/>
                          <a:ea typeface="Calibri"/>
                          <a:cs typeface="B Yagut"/>
                        </a:rPr>
                        <a:t>شکل دارویی</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r>
              <a:tr h="0">
                <a:tc>
                  <a:txBody>
                    <a:bodyPr/>
                    <a:lstStyle/>
                    <a:p>
                      <a:pPr algn="ctr" rtl="1">
                        <a:lnSpc>
                          <a:spcPct val="150000"/>
                        </a:lnSpc>
                        <a:spcAft>
                          <a:spcPts val="1000"/>
                        </a:spcAft>
                      </a:pPr>
                      <a:r>
                        <a:rPr lang="en-US" sz="1800">
                          <a:latin typeface="Calibri"/>
                          <a:ea typeface="Calibri"/>
                          <a:cs typeface="B Yagut"/>
                        </a:rPr>
                        <a:t>500 / 40 mg</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1000"/>
                        </a:spcAft>
                      </a:pPr>
                      <a:r>
                        <a:rPr lang="en-US" sz="1800">
                          <a:latin typeface="Calibri"/>
                          <a:ea typeface="Calibri"/>
                          <a:cs typeface="B Yagut"/>
                        </a:rPr>
                        <a:t>Acetaminophen + Caffeine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1000"/>
                        </a:spcAft>
                      </a:pPr>
                      <a:r>
                        <a:rPr lang="en-US" sz="1800">
                          <a:latin typeface="Calibri"/>
                          <a:ea typeface="Calibri"/>
                          <a:cs typeface="B Yagut"/>
                        </a:rPr>
                        <a:t>Tab</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rtl="1">
                        <a:lnSpc>
                          <a:spcPct val="150000"/>
                        </a:lnSpc>
                        <a:spcAft>
                          <a:spcPts val="1000"/>
                        </a:spcAft>
                      </a:pPr>
                      <a:r>
                        <a:rPr lang="fa-IR" sz="1800">
                          <a:latin typeface="Calibri"/>
                          <a:ea typeface="Calibri"/>
                          <a:cs typeface="B Yagut"/>
                        </a:rPr>
                        <a:t>کارخانه و کشور سازنده</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gridSpan="2">
                  <a:txBody>
                    <a:bodyPr/>
                    <a:lstStyle/>
                    <a:p>
                      <a:pPr algn="ctr" rtl="1">
                        <a:lnSpc>
                          <a:spcPct val="150000"/>
                        </a:lnSpc>
                        <a:spcAft>
                          <a:spcPts val="1000"/>
                        </a:spcAft>
                      </a:pPr>
                      <a:r>
                        <a:rPr lang="fa-IR" sz="1800" dirty="0">
                          <a:latin typeface="Calibri"/>
                          <a:ea typeface="Calibri"/>
                          <a:cs typeface="B Yagut"/>
                        </a:rPr>
                        <a:t>نام تجاری</a:t>
                      </a:r>
                      <a:endParaRPr lang="en-US" sz="18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hMerge="1">
                  <a:txBody>
                    <a:bodyPr/>
                    <a:lstStyle/>
                    <a:p>
                      <a:endParaRPr lang="en-US"/>
                    </a:p>
                  </a:txBody>
                  <a:tcPr/>
                </a:tc>
              </a:tr>
              <a:tr h="0">
                <a:tc>
                  <a:txBody>
                    <a:bodyPr/>
                    <a:lstStyle/>
                    <a:p>
                      <a:pPr algn="ctr" rtl="1">
                        <a:lnSpc>
                          <a:spcPct val="150000"/>
                        </a:lnSpc>
                        <a:spcAft>
                          <a:spcPts val="1000"/>
                        </a:spcAft>
                      </a:pPr>
                      <a:r>
                        <a:rPr lang="en-US" sz="1800" dirty="0" err="1">
                          <a:latin typeface="Calibri"/>
                          <a:ea typeface="Calibri"/>
                          <a:cs typeface="B Yagut"/>
                        </a:rPr>
                        <a:t>gsk</a:t>
                      </a:r>
                      <a:r>
                        <a:rPr lang="en-US" sz="1800" dirty="0">
                          <a:latin typeface="Calibri"/>
                          <a:ea typeface="Calibri"/>
                          <a:cs typeface="B Yagut"/>
                        </a:rPr>
                        <a:t> _ England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lnSpc>
                          <a:spcPct val="150000"/>
                        </a:lnSpc>
                        <a:spcAft>
                          <a:spcPts val="1000"/>
                        </a:spcAft>
                      </a:pPr>
                      <a:r>
                        <a:rPr lang="en-US" sz="1800">
                          <a:latin typeface="Calibri"/>
                          <a:ea typeface="Calibri"/>
                          <a:cs typeface="B Yagut"/>
                        </a:rPr>
                        <a:t>Panadol Extra</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0">
                <a:tc>
                  <a:txBody>
                    <a:bodyPr/>
                    <a:lstStyle/>
                    <a:p>
                      <a:pPr algn="ctr" rtl="1">
                        <a:lnSpc>
                          <a:spcPct val="150000"/>
                        </a:lnSpc>
                        <a:spcAft>
                          <a:spcPts val="1000"/>
                        </a:spcAft>
                      </a:pPr>
                      <a:r>
                        <a:rPr lang="en-US" sz="1800" dirty="0" err="1">
                          <a:latin typeface="Calibri"/>
                          <a:ea typeface="Calibri"/>
                          <a:cs typeface="B Yagut"/>
                        </a:rPr>
                        <a:t>Razak</a:t>
                      </a:r>
                      <a:r>
                        <a:rPr lang="en-US" sz="1800" dirty="0">
                          <a:latin typeface="Calibri"/>
                          <a:ea typeface="Calibri"/>
                          <a:cs typeface="B Yagut"/>
                        </a:rPr>
                        <a:t> _ Iran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lnSpc>
                          <a:spcPct val="150000"/>
                        </a:lnSpc>
                        <a:spcAft>
                          <a:spcPts val="1000"/>
                        </a:spcAft>
                      </a:pPr>
                      <a:r>
                        <a:rPr lang="en-US" sz="1800" dirty="0">
                          <a:latin typeface="Calibri"/>
                          <a:ea typeface="Calibri"/>
                          <a:cs typeface="B Yagut"/>
                        </a:rPr>
                        <a:t>Cut pain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0">
                <a:tc>
                  <a:txBody>
                    <a:bodyPr/>
                    <a:lstStyle/>
                    <a:p>
                      <a:pPr algn="ctr" rtl="1">
                        <a:lnSpc>
                          <a:spcPct val="150000"/>
                        </a:lnSpc>
                        <a:spcAft>
                          <a:spcPts val="1000"/>
                        </a:spcAft>
                      </a:pPr>
                      <a:r>
                        <a:rPr lang="en-US" sz="1800" dirty="0" err="1" smtClean="0">
                          <a:latin typeface="Calibri"/>
                          <a:ea typeface="Calibri"/>
                          <a:cs typeface="B Yagut"/>
                        </a:rPr>
                        <a:t>Abidi</a:t>
                      </a:r>
                      <a:r>
                        <a:rPr lang="en-US" sz="1800" dirty="0" smtClean="0">
                          <a:latin typeface="Calibri"/>
                          <a:ea typeface="Calibri"/>
                          <a:cs typeface="B Yagut"/>
                        </a:rPr>
                        <a:t> _ Iran</a:t>
                      </a:r>
                      <a:endParaRPr lang="en-US" sz="18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lnSpc>
                          <a:spcPct val="150000"/>
                        </a:lnSpc>
                        <a:spcAft>
                          <a:spcPts val="1000"/>
                        </a:spcAft>
                      </a:pPr>
                      <a:r>
                        <a:rPr lang="en-US" sz="1800" dirty="0" smtClean="0">
                          <a:latin typeface="Calibri"/>
                          <a:ea typeface="Calibri"/>
                          <a:cs typeface="B Yagut"/>
                        </a:rPr>
                        <a:t>Codimal</a:t>
                      </a:r>
                      <a:endParaRPr lang="en-US" sz="18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bl>
          </a:graphicData>
        </a:graphic>
      </p:graphicFrame>
      <p:sp>
        <p:nvSpPr>
          <p:cNvPr id="6" name="Content Placeholder 5"/>
          <p:cNvSpPr>
            <a:spLocks noGrp="1"/>
          </p:cNvSpPr>
          <p:nvPr>
            <p:ph idx="1"/>
          </p:nvPr>
        </p:nvSpPr>
        <p:spPr>
          <a:xfrm>
            <a:off x="357158" y="4572008"/>
            <a:ext cx="8229600" cy="1714512"/>
          </a:xfrm>
        </p:spPr>
        <p:txBody>
          <a:bodyPr>
            <a:normAutofit/>
          </a:bodyPr>
          <a:lstStyle/>
          <a:p>
            <a:pPr algn="just" rtl="1">
              <a:buNone/>
            </a:pPr>
            <a:r>
              <a:rPr lang="fa-IR" sz="2400" dirty="0" smtClean="0">
                <a:solidFill>
                  <a:schemeClr val="accent2">
                    <a:lumMod val="60000"/>
                    <a:lumOff val="40000"/>
                  </a:schemeClr>
                </a:solidFill>
                <a:cs typeface="B Nazanin" pitchFamily="2" charset="-78"/>
              </a:rPr>
              <a:t>داروی استامینوفن دومین رده مسمومیت دارویی در دنیا را دارد. دوز مسمومیت استامینوفن در بزرگسالان </a:t>
            </a:r>
            <a:r>
              <a:rPr lang="en-US" sz="2400" dirty="0" smtClean="0">
                <a:solidFill>
                  <a:schemeClr val="accent2">
                    <a:lumMod val="60000"/>
                    <a:lumOff val="40000"/>
                  </a:schemeClr>
                </a:solidFill>
                <a:cs typeface="B Nazanin" pitchFamily="2" charset="-78"/>
              </a:rPr>
              <a:t>5-7g/Day</a:t>
            </a:r>
            <a:r>
              <a:rPr lang="fa-IR" sz="2400" dirty="0" smtClean="0">
                <a:solidFill>
                  <a:schemeClr val="accent2">
                    <a:lumMod val="60000"/>
                    <a:lumOff val="40000"/>
                  </a:schemeClr>
                </a:solidFill>
                <a:cs typeface="B Nazanin" pitchFamily="2" charset="-78"/>
              </a:rPr>
              <a:t> و در کودکان</a:t>
            </a:r>
            <a:r>
              <a:rPr lang="en-US" sz="2400" dirty="0" smtClean="0">
                <a:solidFill>
                  <a:schemeClr val="accent2">
                    <a:lumMod val="60000"/>
                    <a:lumOff val="40000"/>
                  </a:schemeClr>
                </a:solidFill>
                <a:cs typeface="B Nazanin" pitchFamily="2" charset="-78"/>
              </a:rPr>
              <a:t> 2g/Day </a:t>
            </a:r>
            <a:r>
              <a:rPr lang="fa-IR" sz="2400" dirty="0" smtClean="0">
                <a:solidFill>
                  <a:schemeClr val="accent2">
                    <a:lumMod val="60000"/>
                    <a:lumOff val="40000"/>
                  </a:schemeClr>
                </a:solidFill>
                <a:cs typeface="B Nazanin" pitchFamily="2" charset="-78"/>
              </a:rPr>
              <a:t>می باشد.</a:t>
            </a:r>
            <a:endParaRPr lang="en-US" sz="2400" dirty="0">
              <a:solidFill>
                <a:schemeClr val="accent2">
                  <a:lumMod val="60000"/>
                  <a:lumOff val="40000"/>
                </a:schemeClr>
              </a:solidFill>
              <a:cs typeface="B Nazanin" pitchFamily="2" charset="-78"/>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in)">
                                      <p:cBhvr>
                                        <p:cTn id="7" dur="5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normAutofit/>
            <a:scene3d>
              <a:camera prst="orthographicFront"/>
              <a:lightRig rig="flat" dir="tl">
                <a:rot lat="0" lon="0" rev="6600000"/>
              </a:lightRig>
            </a:scene3d>
            <a:sp3d extrusionH="25400" contourW="8890">
              <a:bevelT w="38100" h="31750"/>
              <a:contourClr>
                <a:schemeClr val="accent2">
                  <a:shade val="75000"/>
                </a:schemeClr>
              </a:contourClr>
            </a:sp3d>
          </a:bodyPr>
          <a:lstStyle/>
          <a:p>
            <a:r>
              <a:rPr lang="en-US" sz="5400" cap="none" dirty="0" err="1" smtClean="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rPr>
              <a:t>Antihistamin</a:t>
            </a:r>
            <a:endParaRPr lang="en-US" sz="5400" cap="none" dirty="0">
              <a:ln w="11430"/>
              <a:gradFill>
                <a:gsLst>
                  <a:gs pos="0">
                    <a:schemeClr val="accent2">
                      <a:tint val="70000"/>
                      <a:satMod val="245000"/>
                    </a:schemeClr>
                  </a:gs>
                  <a:gs pos="75000">
                    <a:schemeClr val="accent2">
                      <a:tint val="90000"/>
                      <a:shade val="60000"/>
                      <a:satMod val="240000"/>
                    </a:schemeClr>
                  </a:gs>
                  <a:gs pos="100000">
                    <a:schemeClr val="accent2">
                      <a:tint val="100000"/>
                      <a:shade val="50000"/>
                      <a:satMod val="240000"/>
                    </a:schemeClr>
                  </a:gs>
                </a:gsLst>
                <a:lin ang="5400000"/>
              </a:gradFill>
              <a:effectLst>
                <a:outerShdw blurRad="50800" dist="39000" dir="5460000" algn="tl">
                  <a:srgbClr val="000000">
                    <a:alpha val="38000"/>
                  </a:srgbClr>
                </a:outerShdw>
              </a:effectLst>
              <a:latin typeface="Times New Roman" pitchFamily="18" charset="0"/>
              <a:cs typeface="Times New Roman" pitchFamily="18" charset="0"/>
            </a:endParaRPr>
          </a:p>
        </p:txBody>
      </p:sp>
      <p:sp>
        <p:nvSpPr>
          <p:cNvPr id="5" name="Subtitle 4"/>
          <p:cNvSpPr>
            <a:spLocks noGrp="1"/>
          </p:cNvSpPr>
          <p:nvPr>
            <p:ph type="subTitle" idx="1"/>
          </p:nvPr>
        </p:nvSpPr>
        <p:spPr/>
        <p:txBody>
          <a:bodyPr>
            <a:normAutofit/>
          </a:bodyPr>
          <a:lstStyle/>
          <a:p>
            <a:r>
              <a:rPr lang="fa-IR" sz="3200" b="1" dirty="0" smtClean="0">
                <a:solidFill>
                  <a:srgbClr val="00B050"/>
                </a:solidFill>
                <a:effectLst>
                  <a:outerShdw blurRad="38100" dist="38100" dir="2700000" algn="tl">
                    <a:srgbClr val="000000">
                      <a:alpha val="43137"/>
                    </a:srgbClr>
                  </a:outerShdw>
                </a:effectLst>
                <a:cs typeface="B Nazanin" pitchFamily="2" charset="-78"/>
              </a:rPr>
              <a:t>آنتی هیستامین</a:t>
            </a:r>
            <a:endParaRPr lang="en-US" sz="3200" b="1" dirty="0">
              <a:solidFill>
                <a:srgbClr val="00B050"/>
              </a:solidFill>
              <a:effectLst>
                <a:outerShdw blurRad="38100" dist="38100" dir="2700000" algn="tl">
                  <a:srgbClr val="000000">
                    <a:alpha val="43137"/>
                  </a:srgbClr>
                </a:outerShdw>
              </a:effectLst>
              <a:cs typeface="B Nazanin" pitchFamily="2" charset="-78"/>
            </a:endParaRPr>
          </a:p>
        </p:txBody>
      </p:sp>
    </p:spTree>
  </p:cSld>
  <p:clrMapOvr>
    <a:masterClrMapping/>
  </p:clrMapOvr>
  <p:transition spd="slow">
    <p:randomBar dir="vert"/>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57158" y="642918"/>
            <a:ext cx="8229600" cy="2000264"/>
          </a:xfrm>
        </p:spPr>
        <p:txBody>
          <a:bodyPr>
            <a:normAutofit/>
          </a:bodyPr>
          <a:lstStyle/>
          <a:p>
            <a:pPr algn="just" rtl="1">
              <a:buNone/>
            </a:pPr>
            <a:r>
              <a:rPr lang="fa-IR" sz="2400" dirty="0" smtClean="0">
                <a:cs typeface="B Nazanin" pitchFamily="2" charset="-78"/>
              </a:rPr>
              <a:t>داروی اول و مادر این خانواده، سیپروهپتادین است که به شدت خواب آور بوده و بسیار قوی است و از جمله عوارض آن می توان به افزایش اشتها اشاره کرد. به همین دلیل برای افراد لاغر که تمایل به چاق شدن دارند هم استفاده می شود. (از عارضه جانبی برای درمان اختلال دیگر استفاده می شود). این دارو </a:t>
            </a:r>
            <a:r>
              <a:rPr lang="en-US" sz="2400" i="1" dirty="0" smtClean="0">
                <a:cs typeface="B Nazanin" pitchFamily="2" charset="-78"/>
              </a:rPr>
              <a:t>OTC</a:t>
            </a:r>
            <a:r>
              <a:rPr lang="fa-IR" sz="2400" dirty="0" smtClean="0">
                <a:cs typeface="B Nazanin" pitchFamily="2" charset="-78"/>
              </a:rPr>
              <a:t> ممنوع است.</a:t>
            </a:r>
            <a:endParaRPr lang="en-US" sz="2400" dirty="0"/>
          </a:p>
        </p:txBody>
      </p:sp>
      <p:graphicFrame>
        <p:nvGraphicFramePr>
          <p:cNvPr id="5" name="Table 4"/>
          <p:cNvGraphicFramePr>
            <a:graphicFrameLocks noGrp="1"/>
          </p:cNvGraphicFramePr>
          <p:nvPr/>
        </p:nvGraphicFramePr>
        <p:xfrm>
          <a:off x="500034" y="3017854"/>
          <a:ext cx="8072494" cy="3007360"/>
        </p:xfrm>
        <a:graphic>
          <a:graphicData uri="http://schemas.openxmlformats.org/drawingml/2006/table">
            <a:tbl>
              <a:tblPr rtl="1"/>
              <a:tblGrid>
                <a:gridCol w="3396876"/>
                <a:gridCol w="3342722"/>
                <a:gridCol w="1332896"/>
              </a:tblGrid>
              <a:tr h="0">
                <a:tc>
                  <a:txBody>
                    <a:bodyPr/>
                    <a:lstStyle/>
                    <a:p>
                      <a:pPr algn="ctr" rtl="1">
                        <a:lnSpc>
                          <a:spcPct val="150000"/>
                        </a:lnSpc>
                        <a:spcAft>
                          <a:spcPts val="1000"/>
                        </a:spcAft>
                      </a:pPr>
                      <a:r>
                        <a:rPr lang="fa-IR" sz="1800" b="1" dirty="0">
                          <a:latin typeface="Calibri"/>
                          <a:ea typeface="Calibri"/>
                          <a:cs typeface="B Yagut"/>
                        </a:rPr>
                        <a:t>دوز</a:t>
                      </a:r>
                      <a:endParaRPr lang="en-US" sz="18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rtl="1">
                        <a:lnSpc>
                          <a:spcPct val="150000"/>
                        </a:lnSpc>
                        <a:spcAft>
                          <a:spcPts val="1000"/>
                        </a:spcAft>
                      </a:pPr>
                      <a:r>
                        <a:rPr lang="fa-IR" sz="1800" b="1">
                          <a:latin typeface="Calibri"/>
                          <a:ea typeface="Calibri"/>
                          <a:cs typeface="B Yagut"/>
                        </a:rPr>
                        <a:t>نام ژنريك</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rtl="1">
                        <a:lnSpc>
                          <a:spcPct val="150000"/>
                        </a:lnSpc>
                        <a:spcAft>
                          <a:spcPts val="1000"/>
                        </a:spcAft>
                      </a:pPr>
                      <a:r>
                        <a:rPr lang="fa-IR" sz="1800" b="1">
                          <a:latin typeface="Calibri"/>
                          <a:ea typeface="Calibri"/>
                          <a:cs typeface="B Yagut"/>
                        </a:rPr>
                        <a:t>شکل دارویی</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r>
              <a:tr h="0">
                <a:tc>
                  <a:txBody>
                    <a:bodyPr/>
                    <a:lstStyle/>
                    <a:p>
                      <a:pPr algn="ctr" rtl="1">
                        <a:lnSpc>
                          <a:spcPct val="150000"/>
                        </a:lnSpc>
                        <a:spcAft>
                          <a:spcPts val="1000"/>
                        </a:spcAft>
                      </a:pPr>
                      <a:r>
                        <a:rPr lang="en-US" sz="1800">
                          <a:latin typeface="Calibri"/>
                          <a:ea typeface="Calibri"/>
                          <a:cs typeface="B Yagut"/>
                        </a:rPr>
                        <a:t>4 mg</a:t>
                      </a:r>
                    </a:p>
                    <a:p>
                      <a:pPr algn="ctr" rtl="1">
                        <a:lnSpc>
                          <a:spcPct val="150000"/>
                        </a:lnSpc>
                        <a:spcAft>
                          <a:spcPts val="1000"/>
                        </a:spcAft>
                      </a:pPr>
                      <a:r>
                        <a:rPr lang="en-US" sz="1800">
                          <a:latin typeface="Calibri"/>
                          <a:ea typeface="Calibri"/>
                          <a:cs typeface="B Yagut"/>
                        </a:rPr>
                        <a:t>1.5 mg</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1000"/>
                        </a:spcAft>
                      </a:pPr>
                      <a:r>
                        <a:rPr lang="en-US" sz="1800">
                          <a:latin typeface="Calibri"/>
                          <a:ea typeface="Calibri"/>
                          <a:cs typeface="B Yagut"/>
                        </a:rPr>
                        <a:t>Cyproheptadine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1000"/>
                        </a:spcAft>
                      </a:pPr>
                      <a:r>
                        <a:rPr lang="en-US" sz="1800">
                          <a:latin typeface="Calibri"/>
                          <a:ea typeface="Calibri"/>
                          <a:cs typeface="B Yagut"/>
                        </a:rPr>
                        <a:t>Tab</a:t>
                      </a:r>
                    </a:p>
                    <a:p>
                      <a:pPr algn="ctr" rtl="1">
                        <a:lnSpc>
                          <a:spcPct val="150000"/>
                        </a:lnSpc>
                        <a:spcAft>
                          <a:spcPts val="1000"/>
                        </a:spcAft>
                      </a:pPr>
                      <a:r>
                        <a:rPr lang="en-US" sz="1800">
                          <a:latin typeface="Calibri"/>
                          <a:ea typeface="Calibri"/>
                          <a:cs typeface="B Yagut"/>
                        </a:rPr>
                        <a:t>Syr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rtl="1">
                        <a:lnSpc>
                          <a:spcPct val="150000"/>
                        </a:lnSpc>
                        <a:spcAft>
                          <a:spcPts val="1000"/>
                        </a:spcAft>
                      </a:pPr>
                      <a:r>
                        <a:rPr lang="fa-IR" sz="1800">
                          <a:latin typeface="Calibri"/>
                          <a:ea typeface="Calibri"/>
                          <a:cs typeface="B Yagut"/>
                        </a:rPr>
                        <a:t>کارخانه و کشور سازنده</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gridSpan="2">
                  <a:txBody>
                    <a:bodyPr/>
                    <a:lstStyle/>
                    <a:p>
                      <a:pPr algn="ctr" rtl="1">
                        <a:lnSpc>
                          <a:spcPct val="150000"/>
                        </a:lnSpc>
                        <a:spcAft>
                          <a:spcPts val="1000"/>
                        </a:spcAft>
                      </a:pPr>
                      <a:r>
                        <a:rPr lang="fa-IR" sz="1800" dirty="0">
                          <a:latin typeface="Calibri"/>
                          <a:ea typeface="Calibri"/>
                          <a:cs typeface="B Yagut"/>
                        </a:rPr>
                        <a:t>نام تجاری</a:t>
                      </a:r>
                      <a:endParaRPr lang="en-US" sz="18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hMerge="1">
                  <a:txBody>
                    <a:bodyPr/>
                    <a:lstStyle/>
                    <a:p>
                      <a:endParaRPr lang="en-US"/>
                    </a:p>
                  </a:txBody>
                  <a:tcPr/>
                </a:tc>
              </a:tr>
              <a:tr h="0">
                <a:tc>
                  <a:txBody>
                    <a:bodyPr/>
                    <a:lstStyle/>
                    <a:p>
                      <a:pPr algn="ctr" rtl="1">
                        <a:lnSpc>
                          <a:spcPct val="150000"/>
                        </a:lnSpc>
                        <a:spcAft>
                          <a:spcPts val="1000"/>
                        </a:spcAft>
                      </a:pPr>
                      <a:r>
                        <a:rPr lang="en-US" sz="1800">
                          <a:latin typeface="Calibri"/>
                          <a:ea typeface="Calibri"/>
                          <a:cs typeface="Times New Roman"/>
                        </a:rPr>
                        <a:t>Almirall _ Englan</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lnSpc>
                          <a:spcPct val="150000"/>
                        </a:lnSpc>
                        <a:spcAft>
                          <a:spcPts val="1000"/>
                        </a:spcAft>
                      </a:pPr>
                      <a:r>
                        <a:rPr lang="en-US" sz="1800" dirty="0">
                          <a:latin typeface="Calibri"/>
                          <a:ea typeface="Calibri"/>
                          <a:cs typeface="B Yagut"/>
                        </a:rPr>
                        <a:t>Tres-Orix ( Cyproheptadine+B complex)</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0">
                <a:tc>
                  <a:txBody>
                    <a:bodyPr/>
                    <a:lstStyle/>
                    <a:p>
                      <a:pPr algn="ctr" rtl="1">
                        <a:lnSpc>
                          <a:spcPct val="150000"/>
                        </a:lnSpc>
                        <a:spcAft>
                          <a:spcPts val="1000"/>
                        </a:spcAft>
                      </a:pPr>
                      <a:r>
                        <a:rPr lang="en-US" sz="1800">
                          <a:latin typeface="Calibri"/>
                          <a:ea typeface="Calibri"/>
                          <a:cs typeface="Times New Roman"/>
                        </a:rPr>
                        <a:t>Tadbir Daru _ Iran</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lnSpc>
                          <a:spcPct val="150000"/>
                        </a:lnSpc>
                        <a:spcAft>
                          <a:spcPts val="1000"/>
                        </a:spcAft>
                      </a:pPr>
                      <a:r>
                        <a:rPr lang="en-US" sz="1800" dirty="0">
                          <a:latin typeface="Calibri"/>
                          <a:ea typeface="Calibri"/>
                          <a:cs typeface="B Yagut"/>
                        </a:rPr>
                        <a:t>Trustorix  ( </a:t>
                      </a:r>
                      <a:r>
                        <a:rPr lang="en-US" sz="1800" dirty="0" err="1">
                          <a:latin typeface="Calibri"/>
                          <a:ea typeface="Calibri"/>
                          <a:cs typeface="B Yagut"/>
                        </a:rPr>
                        <a:t>Syr</a:t>
                      </a:r>
                      <a:r>
                        <a:rPr lang="en-US" sz="1800" dirty="0">
                          <a:latin typeface="Calibri"/>
                          <a:ea typeface="Calibri"/>
                          <a:cs typeface="B Yagut"/>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0">
                <a:tc>
                  <a:txBody>
                    <a:bodyPr/>
                    <a:lstStyle/>
                    <a:p>
                      <a:pPr algn="ctr" rtl="1">
                        <a:lnSpc>
                          <a:spcPct val="150000"/>
                        </a:lnSpc>
                        <a:spcAft>
                          <a:spcPts val="1000"/>
                        </a:spcAft>
                      </a:pPr>
                      <a:r>
                        <a:rPr lang="en-US" sz="1800">
                          <a:latin typeface="Calibri"/>
                          <a:ea typeface="Calibri"/>
                          <a:cs typeface="Times New Roman"/>
                        </a:rPr>
                        <a:t>Meyer _ Germany</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lnSpc>
                          <a:spcPct val="150000"/>
                        </a:lnSpc>
                        <a:spcAft>
                          <a:spcPts val="1000"/>
                        </a:spcAft>
                      </a:pPr>
                      <a:r>
                        <a:rPr lang="en-US" sz="1800" dirty="0">
                          <a:latin typeface="Calibri"/>
                          <a:ea typeface="Calibri"/>
                          <a:cs typeface="B Yagut"/>
                        </a:rPr>
                        <a:t>Beco Actin  ( </a:t>
                      </a:r>
                      <a:r>
                        <a:rPr lang="en-US" sz="1800" dirty="0" err="1">
                          <a:latin typeface="Calibri"/>
                          <a:ea typeface="Calibri"/>
                          <a:cs typeface="B Yagut"/>
                        </a:rPr>
                        <a:t>Syr</a:t>
                      </a:r>
                      <a:r>
                        <a:rPr lang="en-US" sz="1800" dirty="0">
                          <a:latin typeface="Calibri"/>
                          <a:ea typeface="Calibri"/>
                          <a:cs typeface="B Yagut"/>
                        </a:rPr>
                        <a:t>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bl>
          </a:graphicData>
        </a:graphic>
      </p:graphicFrame>
    </p:spTree>
  </p:cSld>
  <p:clrMapOvr>
    <a:masterClrMapping/>
  </p:clrMapOvr>
  <p:transition spd="slow">
    <p:cover di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80">
                                          <p:stCondLst>
                                            <p:cond delay="0"/>
                                          </p:stCondLst>
                                        </p:cTn>
                                        <p:tgtEl>
                                          <p:spTgt spid="5"/>
                                        </p:tgtEl>
                                      </p:cBhvr>
                                    </p:animEffect>
                                    <p:anim calcmode="lin" valueType="num">
                                      <p:cBhvr>
                                        <p:cTn id="8" dur="1822" tmFilter="0,0; 0.14,0.36; 0.43,0.73; 0.71,0.91; 1.0,1.0">
                                          <p:stCondLst>
                                            <p:cond delay="0"/>
                                          </p:stCondLst>
                                        </p:cTn>
                                        <p:tgtEl>
                                          <p:spTgt spid="5"/>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5"/>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5"/>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5"/>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5"/>
                                        </p:tgtEl>
                                        <p:attrNameLst>
                                          <p:attrName>ppt_y</p:attrName>
                                        </p:attrNameLst>
                                      </p:cBhvr>
                                      <p:tavLst>
                                        <p:tav tm="0" fmla="#ppt_y-sin(pi*$)/81">
                                          <p:val>
                                            <p:fltVal val="0"/>
                                          </p:val>
                                        </p:tav>
                                        <p:tav tm="100000">
                                          <p:val>
                                            <p:fltVal val="1"/>
                                          </p:val>
                                        </p:tav>
                                      </p:tavLst>
                                    </p:anim>
                                    <p:animScale>
                                      <p:cBhvr>
                                        <p:cTn id="13" dur="26">
                                          <p:stCondLst>
                                            <p:cond delay="650"/>
                                          </p:stCondLst>
                                        </p:cTn>
                                        <p:tgtEl>
                                          <p:spTgt spid="5"/>
                                        </p:tgtEl>
                                      </p:cBhvr>
                                      <p:to x="100000" y="60000"/>
                                    </p:animScale>
                                    <p:animScale>
                                      <p:cBhvr>
                                        <p:cTn id="14" dur="166" decel="50000">
                                          <p:stCondLst>
                                            <p:cond delay="676"/>
                                          </p:stCondLst>
                                        </p:cTn>
                                        <p:tgtEl>
                                          <p:spTgt spid="5"/>
                                        </p:tgtEl>
                                      </p:cBhvr>
                                      <p:to x="100000" y="100000"/>
                                    </p:animScale>
                                    <p:animScale>
                                      <p:cBhvr>
                                        <p:cTn id="15" dur="26">
                                          <p:stCondLst>
                                            <p:cond delay="1312"/>
                                          </p:stCondLst>
                                        </p:cTn>
                                        <p:tgtEl>
                                          <p:spTgt spid="5"/>
                                        </p:tgtEl>
                                      </p:cBhvr>
                                      <p:to x="100000" y="80000"/>
                                    </p:animScale>
                                    <p:animScale>
                                      <p:cBhvr>
                                        <p:cTn id="16" dur="166" decel="50000">
                                          <p:stCondLst>
                                            <p:cond delay="1338"/>
                                          </p:stCondLst>
                                        </p:cTn>
                                        <p:tgtEl>
                                          <p:spTgt spid="5"/>
                                        </p:tgtEl>
                                      </p:cBhvr>
                                      <p:to x="100000" y="100000"/>
                                    </p:animScale>
                                    <p:animScale>
                                      <p:cBhvr>
                                        <p:cTn id="17" dur="26">
                                          <p:stCondLst>
                                            <p:cond delay="1642"/>
                                          </p:stCondLst>
                                        </p:cTn>
                                        <p:tgtEl>
                                          <p:spTgt spid="5"/>
                                        </p:tgtEl>
                                      </p:cBhvr>
                                      <p:to x="100000" y="90000"/>
                                    </p:animScale>
                                    <p:animScale>
                                      <p:cBhvr>
                                        <p:cTn id="18" dur="166" decel="50000">
                                          <p:stCondLst>
                                            <p:cond delay="1668"/>
                                          </p:stCondLst>
                                        </p:cTn>
                                        <p:tgtEl>
                                          <p:spTgt spid="5"/>
                                        </p:tgtEl>
                                      </p:cBhvr>
                                      <p:to x="100000" y="100000"/>
                                    </p:animScale>
                                    <p:animScale>
                                      <p:cBhvr>
                                        <p:cTn id="19" dur="26">
                                          <p:stCondLst>
                                            <p:cond delay="1808"/>
                                          </p:stCondLst>
                                        </p:cTn>
                                        <p:tgtEl>
                                          <p:spTgt spid="5"/>
                                        </p:tgtEl>
                                      </p:cBhvr>
                                      <p:to x="100000" y="95000"/>
                                    </p:animScale>
                                    <p:animScale>
                                      <p:cBhvr>
                                        <p:cTn id="20" dur="166" decel="50000">
                                          <p:stCondLst>
                                            <p:cond delay="1834"/>
                                          </p:stCondLst>
                                        </p:cTn>
                                        <p:tgtEl>
                                          <p:spTgt spid="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500033" y="571480"/>
          <a:ext cx="8072495" cy="2184400"/>
        </p:xfrm>
        <a:graphic>
          <a:graphicData uri="http://schemas.openxmlformats.org/drawingml/2006/table">
            <a:tbl>
              <a:tblPr rtl="1"/>
              <a:tblGrid>
                <a:gridCol w="3396877"/>
                <a:gridCol w="3342722"/>
                <a:gridCol w="1332896"/>
              </a:tblGrid>
              <a:tr h="0">
                <a:tc>
                  <a:txBody>
                    <a:bodyPr/>
                    <a:lstStyle/>
                    <a:p>
                      <a:pPr algn="ctr" rtl="1">
                        <a:lnSpc>
                          <a:spcPct val="150000"/>
                        </a:lnSpc>
                        <a:spcAft>
                          <a:spcPts val="1000"/>
                        </a:spcAft>
                      </a:pPr>
                      <a:r>
                        <a:rPr lang="fa-IR" sz="1800" b="1" dirty="0">
                          <a:latin typeface="Calibri"/>
                          <a:ea typeface="Calibri"/>
                          <a:cs typeface="B Yagut"/>
                        </a:rPr>
                        <a:t>دوز</a:t>
                      </a:r>
                      <a:endParaRPr lang="en-US" sz="18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rtl="1">
                        <a:lnSpc>
                          <a:spcPct val="150000"/>
                        </a:lnSpc>
                        <a:spcAft>
                          <a:spcPts val="1000"/>
                        </a:spcAft>
                      </a:pPr>
                      <a:r>
                        <a:rPr lang="fa-IR" sz="1800" b="1">
                          <a:latin typeface="Calibri"/>
                          <a:ea typeface="Calibri"/>
                          <a:cs typeface="B Yagut"/>
                        </a:rPr>
                        <a:t>نام ژنريك</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rtl="1">
                        <a:lnSpc>
                          <a:spcPct val="150000"/>
                        </a:lnSpc>
                        <a:spcAft>
                          <a:spcPts val="1000"/>
                        </a:spcAft>
                      </a:pPr>
                      <a:r>
                        <a:rPr lang="fa-IR" sz="1800" b="1">
                          <a:latin typeface="Calibri"/>
                          <a:ea typeface="Calibri"/>
                          <a:cs typeface="B Yagut"/>
                        </a:rPr>
                        <a:t>شکل دارویی</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r>
              <a:tr h="0">
                <a:tc>
                  <a:txBody>
                    <a:bodyPr/>
                    <a:lstStyle/>
                    <a:p>
                      <a:pPr algn="ctr" rtl="1">
                        <a:lnSpc>
                          <a:spcPct val="150000"/>
                        </a:lnSpc>
                        <a:spcAft>
                          <a:spcPts val="1000"/>
                        </a:spcAft>
                      </a:pPr>
                      <a:r>
                        <a:rPr lang="en-US" sz="1800">
                          <a:latin typeface="Calibri"/>
                          <a:ea typeface="Calibri"/>
                          <a:cs typeface="B Yagut"/>
                        </a:rPr>
                        <a:t>30 mg</a:t>
                      </a:r>
                    </a:p>
                    <a:p>
                      <a:pPr algn="ctr" rtl="1">
                        <a:lnSpc>
                          <a:spcPct val="150000"/>
                        </a:lnSpc>
                        <a:spcAft>
                          <a:spcPts val="1000"/>
                        </a:spcAft>
                      </a:pPr>
                      <a:r>
                        <a:rPr lang="en-US" sz="1800">
                          <a:latin typeface="Calibri"/>
                          <a:ea typeface="Calibri"/>
                          <a:cs typeface="B Yagut"/>
                        </a:rPr>
                        <a:t>30mg/5ml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1000"/>
                        </a:spcAft>
                      </a:pPr>
                      <a:r>
                        <a:rPr lang="en-US" sz="1800" dirty="0">
                          <a:latin typeface="Calibri"/>
                          <a:ea typeface="Calibri"/>
                          <a:cs typeface="B Yagut"/>
                        </a:rPr>
                        <a:t>Pseudoephedrine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1000"/>
                        </a:spcAft>
                      </a:pPr>
                      <a:r>
                        <a:rPr lang="en-US" sz="1800">
                          <a:latin typeface="Calibri"/>
                          <a:ea typeface="Calibri"/>
                          <a:cs typeface="B Yagut"/>
                        </a:rPr>
                        <a:t>Soft gel</a:t>
                      </a:r>
                    </a:p>
                    <a:p>
                      <a:pPr algn="ctr" rtl="1">
                        <a:lnSpc>
                          <a:spcPct val="150000"/>
                        </a:lnSpc>
                        <a:spcAft>
                          <a:spcPts val="1000"/>
                        </a:spcAft>
                      </a:pPr>
                      <a:r>
                        <a:rPr lang="en-US" sz="1800">
                          <a:latin typeface="Calibri"/>
                          <a:ea typeface="Calibri"/>
                          <a:cs typeface="B Yagut"/>
                        </a:rPr>
                        <a:t>Syr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rtl="1">
                        <a:lnSpc>
                          <a:spcPct val="150000"/>
                        </a:lnSpc>
                        <a:spcAft>
                          <a:spcPts val="1000"/>
                        </a:spcAft>
                      </a:pPr>
                      <a:r>
                        <a:rPr lang="fa-IR" sz="1800">
                          <a:latin typeface="Calibri"/>
                          <a:ea typeface="Calibri"/>
                          <a:cs typeface="B Yagut"/>
                        </a:rPr>
                        <a:t>کارخانه و کشور سازنده</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gridSpan="2">
                  <a:txBody>
                    <a:bodyPr/>
                    <a:lstStyle/>
                    <a:p>
                      <a:pPr algn="ctr" rtl="1">
                        <a:lnSpc>
                          <a:spcPct val="150000"/>
                        </a:lnSpc>
                        <a:spcAft>
                          <a:spcPts val="1000"/>
                        </a:spcAft>
                      </a:pPr>
                      <a:r>
                        <a:rPr lang="fa-IR" sz="1800">
                          <a:latin typeface="Calibri"/>
                          <a:ea typeface="Calibri"/>
                          <a:cs typeface="B Yagut"/>
                        </a:rPr>
                        <a:t>نام تجاری</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hMerge="1">
                  <a:txBody>
                    <a:bodyPr/>
                    <a:lstStyle/>
                    <a:p>
                      <a:endParaRPr lang="en-US"/>
                    </a:p>
                  </a:txBody>
                  <a:tcPr/>
                </a:tc>
              </a:tr>
              <a:tr h="0">
                <a:tc>
                  <a:txBody>
                    <a:bodyPr/>
                    <a:lstStyle/>
                    <a:p>
                      <a:pPr algn="ctr" rtl="1">
                        <a:lnSpc>
                          <a:spcPct val="150000"/>
                        </a:lnSpc>
                        <a:spcAft>
                          <a:spcPts val="1000"/>
                        </a:spcAft>
                      </a:pPr>
                      <a:r>
                        <a:rPr lang="en-US" sz="1800">
                          <a:latin typeface="Calibri"/>
                          <a:ea typeface="Calibri"/>
                          <a:cs typeface="Times New Roman"/>
                        </a:rPr>
                        <a:t>Daana _ Iran</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lnSpc>
                          <a:spcPct val="150000"/>
                        </a:lnSpc>
                        <a:spcAft>
                          <a:spcPts val="1000"/>
                        </a:spcAft>
                      </a:pPr>
                      <a:r>
                        <a:rPr lang="en-US" sz="1800" dirty="0" err="1">
                          <a:latin typeface="Calibri"/>
                          <a:ea typeface="Calibri"/>
                          <a:cs typeface="B Yagut"/>
                        </a:rPr>
                        <a:t>Seudogel</a:t>
                      </a:r>
                      <a:r>
                        <a:rPr lang="en-US" sz="1800" dirty="0">
                          <a:latin typeface="Calibri"/>
                          <a:ea typeface="Calibri"/>
                          <a:cs typeface="B Yagut"/>
                        </a:rPr>
                        <a:t>   ( Soft gel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bl>
          </a:graphicData>
        </a:graphic>
      </p:graphicFrame>
      <p:sp>
        <p:nvSpPr>
          <p:cNvPr id="6" name="Content Placeholder 5"/>
          <p:cNvSpPr>
            <a:spLocks noGrp="1"/>
          </p:cNvSpPr>
          <p:nvPr>
            <p:ph idx="1"/>
          </p:nvPr>
        </p:nvSpPr>
        <p:spPr>
          <a:xfrm>
            <a:off x="428596" y="2786058"/>
            <a:ext cx="8229600" cy="928694"/>
          </a:xfrm>
        </p:spPr>
        <p:txBody>
          <a:bodyPr>
            <a:normAutofit/>
          </a:bodyPr>
          <a:lstStyle/>
          <a:p>
            <a:pPr algn="just" rtl="1">
              <a:buNone/>
            </a:pPr>
            <a:r>
              <a:rPr lang="fa-IR" sz="2400" dirty="0" smtClean="0">
                <a:cs typeface="B Nazanin" pitchFamily="2" charset="-78"/>
              </a:rPr>
              <a:t>فرمت </a:t>
            </a:r>
            <a:r>
              <a:rPr lang="en-US" sz="2400" dirty="0" smtClean="0">
                <a:cs typeface="B Nazanin" pitchFamily="2" charset="-78"/>
              </a:rPr>
              <a:t>Tab</a:t>
            </a:r>
            <a:r>
              <a:rPr lang="fa-IR" sz="2400" dirty="0" smtClean="0">
                <a:cs typeface="B Nazanin" pitchFamily="2" charset="-78"/>
              </a:rPr>
              <a:t> این دارو هم قبلاً وجود داشته اما به دلیل سوء استفاده از آن، از بازار جمع شده است. این دارو نیز خواب آور است</a:t>
            </a:r>
            <a:r>
              <a:rPr lang="en-US" sz="2400" dirty="0" smtClean="0">
                <a:cs typeface="B Nazanin" pitchFamily="2" charset="-78"/>
              </a:rPr>
              <a:t>.</a:t>
            </a:r>
          </a:p>
        </p:txBody>
      </p:sp>
      <p:graphicFrame>
        <p:nvGraphicFramePr>
          <p:cNvPr id="7" name="Table 6"/>
          <p:cNvGraphicFramePr>
            <a:graphicFrameLocks noGrp="1"/>
          </p:cNvGraphicFramePr>
          <p:nvPr/>
        </p:nvGraphicFramePr>
        <p:xfrm>
          <a:off x="500034" y="4071942"/>
          <a:ext cx="8154686" cy="2184400"/>
        </p:xfrm>
        <a:graphic>
          <a:graphicData uri="http://schemas.openxmlformats.org/drawingml/2006/table">
            <a:tbl>
              <a:tblPr rtl="1"/>
              <a:tblGrid>
                <a:gridCol w="3431463"/>
                <a:gridCol w="3376756"/>
                <a:gridCol w="1346467"/>
              </a:tblGrid>
              <a:tr h="0">
                <a:tc>
                  <a:txBody>
                    <a:bodyPr/>
                    <a:lstStyle/>
                    <a:p>
                      <a:pPr algn="ctr" rtl="1">
                        <a:lnSpc>
                          <a:spcPct val="150000"/>
                        </a:lnSpc>
                        <a:spcAft>
                          <a:spcPts val="1000"/>
                        </a:spcAft>
                      </a:pPr>
                      <a:r>
                        <a:rPr lang="fa-IR" sz="1800" b="1" dirty="0">
                          <a:latin typeface="Calibri"/>
                          <a:ea typeface="Calibri"/>
                          <a:cs typeface="B Yagut"/>
                        </a:rPr>
                        <a:t>دوز</a:t>
                      </a:r>
                      <a:endParaRPr lang="en-US" sz="18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rtl="1">
                        <a:lnSpc>
                          <a:spcPct val="150000"/>
                        </a:lnSpc>
                        <a:spcAft>
                          <a:spcPts val="1000"/>
                        </a:spcAft>
                      </a:pPr>
                      <a:r>
                        <a:rPr lang="fa-IR" sz="1800" b="1">
                          <a:latin typeface="Calibri"/>
                          <a:ea typeface="Calibri"/>
                          <a:cs typeface="B Yagut"/>
                        </a:rPr>
                        <a:t>نام ژنريك</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rtl="1">
                        <a:lnSpc>
                          <a:spcPct val="150000"/>
                        </a:lnSpc>
                        <a:spcAft>
                          <a:spcPts val="1000"/>
                        </a:spcAft>
                      </a:pPr>
                      <a:r>
                        <a:rPr lang="fa-IR" sz="1800" b="1">
                          <a:latin typeface="Calibri"/>
                          <a:ea typeface="Calibri"/>
                          <a:cs typeface="B Yagut"/>
                        </a:rPr>
                        <a:t>شکل دارویی</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r>
              <a:tr h="0">
                <a:tc>
                  <a:txBody>
                    <a:bodyPr/>
                    <a:lstStyle/>
                    <a:p>
                      <a:pPr algn="ctr" rtl="1">
                        <a:lnSpc>
                          <a:spcPct val="150000"/>
                        </a:lnSpc>
                        <a:spcAft>
                          <a:spcPts val="1000"/>
                        </a:spcAft>
                      </a:pPr>
                      <a:r>
                        <a:rPr lang="en-US" sz="1800">
                          <a:latin typeface="Calibri"/>
                          <a:ea typeface="Calibri"/>
                          <a:cs typeface="B Yagut"/>
                        </a:rPr>
                        <a:t>25 mg</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1000"/>
                        </a:spcAft>
                      </a:pPr>
                      <a:r>
                        <a:rPr lang="en-US" sz="1800" dirty="0" err="1">
                          <a:latin typeface="Calibri"/>
                          <a:ea typeface="Calibri"/>
                          <a:cs typeface="B Yagut"/>
                        </a:rPr>
                        <a:t>Diphenhydramine</a:t>
                      </a:r>
                      <a:endParaRPr lang="en-US" sz="18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1000"/>
                        </a:spcAft>
                      </a:pPr>
                      <a:r>
                        <a:rPr lang="en-US" sz="1800">
                          <a:latin typeface="Calibri"/>
                          <a:ea typeface="Calibri"/>
                          <a:cs typeface="B Yagut"/>
                        </a:rPr>
                        <a:t>Soft gel</a:t>
                      </a:r>
                    </a:p>
                    <a:p>
                      <a:pPr algn="ctr" rtl="1">
                        <a:lnSpc>
                          <a:spcPct val="150000"/>
                        </a:lnSpc>
                        <a:spcAft>
                          <a:spcPts val="1000"/>
                        </a:spcAft>
                      </a:pPr>
                      <a:r>
                        <a:rPr lang="en-US" sz="1800">
                          <a:latin typeface="Calibri"/>
                          <a:ea typeface="Calibri"/>
                          <a:cs typeface="B Yagut"/>
                        </a:rPr>
                        <a:t>Syr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rtl="1">
                        <a:lnSpc>
                          <a:spcPct val="150000"/>
                        </a:lnSpc>
                        <a:spcAft>
                          <a:spcPts val="1000"/>
                        </a:spcAft>
                      </a:pPr>
                      <a:r>
                        <a:rPr lang="fa-IR" sz="1800">
                          <a:latin typeface="Calibri"/>
                          <a:ea typeface="Calibri"/>
                          <a:cs typeface="B Yagut"/>
                        </a:rPr>
                        <a:t>کارخانه و کشور سازنده</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gridSpan="2">
                  <a:txBody>
                    <a:bodyPr/>
                    <a:lstStyle/>
                    <a:p>
                      <a:pPr algn="ctr" rtl="1">
                        <a:lnSpc>
                          <a:spcPct val="150000"/>
                        </a:lnSpc>
                        <a:spcAft>
                          <a:spcPts val="1000"/>
                        </a:spcAft>
                      </a:pPr>
                      <a:r>
                        <a:rPr lang="fa-IR" sz="1800">
                          <a:latin typeface="Calibri"/>
                          <a:ea typeface="Calibri"/>
                          <a:cs typeface="B Yagut"/>
                        </a:rPr>
                        <a:t>نام تجاری</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hMerge="1">
                  <a:txBody>
                    <a:bodyPr/>
                    <a:lstStyle/>
                    <a:p>
                      <a:endParaRPr lang="en-US"/>
                    </a:p>
                  </a:txBody>
                  <a:tcPr/>
                </a:tc>
              </a:tr>
              <a:tr h="0">
                <a:tc>
                  <a:txBody>
                    <a:bodyPr/>
                    <a:lstStyle/>
                    <a:p>
                      <a:pPr algn="ctr" rtl="1">
                        <a:lnSpc>
                          <a:spcPct val="150000"/>
                        </a:lnSpc>
                        <a:spcAft>
                          <a:spcPts val="1000"/>
                        </a:spcAft>
                      </a:pPr>
                      <a:r>
                        <a:rPr lang="en-US" sz="1800">
                          <a:latin typeface="Calibri"/>
                          <a:ea typeface="Calibri"/>
                          <a:cs typeface="Times New Roman"/>
                        </a:rPr>
                        <a:t>Daana _ Iran</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lnSpc>
                          <a:spcPct val="150000"/>
                        </a:lnSpc>
                        <a:spcAft>
                          <a:spcPts val="1000"/>
                        </a:spcAft>
                      </a:pPr>
                      <a:r>
                        <a:rPr lang="en-US" sz="1800" dirty="0">
                          <a:latin typeface="Calibri"/>
                          <a:ea typeface="Calibri"/>
                          <a:cs typeface="B Yagut"/>
                        </a:rPr>
                        <a:t>DH Gel   ( Soft gel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bl>
          </a:graphicData>
        </a:graphic>
      </p:graphicFrame>
    </p:spTree>
  </p:cSld>
  <p:clrMapOvr>
    <a:masterClrMapping/>
  </p:clrMapOvr>
  <p:transition spd="slow">
    <p:wheel spokes="2"/>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9"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2000" fill="hold"/>
                                        <p:tgtEl>
                                          <p:spTgt spid="5"/>
                                        </p:tgtEl>
                                        <p:attrNameLst>
                                          <p:attrName>ppt_x</p:attrName>
                                        </p:attrNameLst>
                                      </p:cBhvr>
                                      <p:tavLst>
                                        <p:tav tm="0">
                                          <p:val>
                                            <p:strVal val="#ppt_x-.2"/>
                                          </p:val>
                                        </p:tav>
                                        <p:tav tm="100000">
                                          <p:val>
                                            <p:strVal val="#ppt_x"/>
                                          </p:val>
                                        </p:tav>
                                      </p:tavLst>
                                    </p:anim>
                                    <p:anim calcmode="lin" valueType="num">
                                      <p:cBhvr>
                                        <p:cTn id="8" dur="2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9" dur="2000"/>
                                        <p:tgtEl>
                                          <p:spTgt spid="5"/>
                                        </p:tgtEl>
                                      </p:cBhvr>
                                    </p:animEffect>
                                  </p:childTnLst>
                                </p:cTn>
                              </p:par>
                            </p:childTnLst>
                          </p:cTn>
                        </p:par>
                        <p:par>
                          <p:cTn id="10" fill="hold">
                            <p:stCondLst>
                              <p:cond delay="2000"/>
                            </p:stCondLst>
                            <p:childTnLst>
                              <p:par>
                                <p:cTn id="11" presetID="12" presetClass="entr" presetSubtype="4" fill="hold" nodeType="after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slide(fromBottom)">
                                      <p:cBhvr>
                                        <p:cTn id="13" dur="3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357158" y="1785926"/>
          <a:ext cx="8229600" cy="871030"/>
        </p:xfrm>
        <a:graphic>
          <a:graphicData uri="http://schemas.openxmlformats.org/drawingml/2006/table">
            <a:tbl>
              <a:tblPr firstRow="1" bandRow="1">
                <a:tableStyleId>{F5AB1C69-6EDB-4FF4-983F-18BD219EF322}</a:tableStyleId>
              </a:tblPr>
              <a:tblGrid>
                <a:gridCol w="2743200"/>
                <a:gridCol w="2743200"/>
                <a:gridCol w="2743200"/>
              </a:tblGrid>
              <a:tr h="370840">
                <a:tc>
                  <a:txBody>
                    <a:bodyPr/>
                    <a:lstStyle/>
                    <a:p>
                      <a:pPr algn="ctr" rtl="1">
                        <a:lnSpc>
                          <a:spcPct val="115000"/>
                        </a:lnSpc>
                        <a:spcAft>
                          <a:spcPts val="1000"/>
                        </a:spcAft>
                      </a:pPr>
                      <a:r>
                        <a:rPr lang="en-US" sz="1800" dirty="0" smtClean="0"/>
                        <a:t>Tab / Amp </a:t>
                      </a:r>
                      <a:r>
                        <a:rPr lang="en-US" sz="1800" dirty="0" err="1" smtClean="0"/>
                        <a:t>Chlorpheniramin</a:t>
                      </a:r>
                      <a:r>
                        <a:rPr lang="en-US" sz="1800" dirty="0" smtClean="0"/>
                        <a:t>   </a:t>
                      </a:r>
                      <a:endParaRPr lang="en-US" sz="1800" dirty="0" smtClean="0">
                        <a:latin typeface="Times New Roman" pitchFamily="18" charset="0"/>
                        <a:ea typeface="Calibri"/>
                        <a:cs typeface="Times New Roman" pitchFamily="18" charset="0"/>
                      </a:endParaRPr>
                    </a:p>
                  </a:txBody>
                  <a:tcPr anchor="ctr"/>
                </a:tc>
                <a:tc>
                  <a:txBody>
                    <a:bodyPr/>
                    <a:lstStyle/>
                    <a:p>
                      <a:pPr algn="ctr" rtl="0">
                        <a:lnSpc>
                          <a:spcPct val="150000"/>
                        </a:lnSpc>
                        <a:spcAft>
                          <a:spcPts val="1000"/>
                        </a:spcAft>
                      </a:pPr>
                      <a:r>
                        <a:rPr lang="en-US" sz="1800" dirty="0" smtClean="0"/>
                        <a:t>Tab / Amp </a:t>
                      </a:r>
                      <a:r>
                        <a:rPr lang="en-US" sz="1800" dirty="0" err="1" smtClean="0"/>
                        <a:t>Clemastine</a:t>
                      </a:r>
                      <a:r>
                        <a:rPr lang="en-US" sz="1800" dirty="0" smtClean="0"/>
                        <a:t>   1mg</a:t>
                      </a:r>
                      <a:endParaRPr lang="en-US" sz="1800" dirty="0" smtClean="0">
                        <a:latin typeface="Times New Roman" pitchFamily="18" charset="0"/>
                        <a:ea typeface="Calibri"/>
                        <a:cs typeface="Times New Roman" pitchFamily="18" charset="0"/>
                      </a:endParaRPr>
                    </a:p>
                  </a:txBody>
                  <a:tcPr anchor="ctr"/>
                </a:tc>
                <a:tc>
                  <a:txBody>
                    <a:bodyPr/>
                    <a:lstStyle/>
                    <a:p>
                      <a:pPr algn="ctr" rtl="0">
                        <a:lnSpc>
                          <a:spcPct val="150000"/>
                        </a:lnSpc>
                        <a:spcAft>
                          <a:spcPts val="1000"/>
                        </a:spcAft>
                      </a:pPr>
                      <a:r>
                        <a:rPr lang="en-US" sz="1800" dirty="0" smtClean="0"/>
                        <a:t>Tab / </a:t>
                      </a:r>
                      <a:r>
                        <a:rPr lang="en-US" sz="1800" dirty="0" err="1" smtClean="0"/>
                        <a:t>Syr</a:t>
                      </a:r>
                      <a:r>
                        <a:rPr lang="en-US" sz="1800" dirty="0" smtClean="0"/>
                        <a:t> </a:t>
                      </a:r>
                      <a:r>
                        <a:rPr lang="en-US" sz="1800" dirty="0" err="1" smtClean="0"/>
                        <a:t>Hydroxyzine</a:t>
                      </a:r>
                      <a:r>
                        <a:rPr lang="en-US" sz="1800" dirty="0" smtClean="0"/>
                        <a:t> 10,25 mg</a:t>
                      </a:r>
                      <a:endParaRPr lang="en-US" sz="1800" dirty="0">
                        <a:latin typeface="Times New Roman" pitchFamily="18" charset="0"/>
                        <a:ea typeface="Calibri"/>
                        <a:cs typeface="Times New Roman" pitchFamily="18" charset="0"/>
                      </a:endParaRPr>
                    </a:p>
                  </a:txBody>
                  <a:tcPr anchor="ctr"/>
                </a:tc>
              </a:tr>
            </a:tbl>
          </a:graphicData>
        </a:graphic>
      </p:graphicFrame>
      <p:graphicFrame>
        <p:nvGraphicFramePr>
          <p:cNvPr id="7" name="Table 6"/>
          <p:cNvGraphicFramePr>
            <a:graphicFrameLocks noGrp="1"/>
          </p:cNvGraphicFramePr>
          <p:nvPr/>
        </p:nvGraphicFramePr>
        <p:xfrm>
          <a:off x="428596" y="3601103"/>
          <a:ext cx="8215370" cy="2399665"/>
        </p:xfrm>
        <a:graphic>
          <a:graphicData uri="http://schemas.openxmlformats.org/drawingml/2006/table">
            <a:tbl>
              <a:tblPr rtl="1"/>
              <a:tblGrid>
                <a:gridCol w="3456998"/>
                <a:gridCol w="3401885"/>
                <a:gridCol w="1356487"/>
              </a:tblGrid>
              <a:tr h="0">
                <a:tc>
                  <a:txBody>
                    <a:bodyPr/>
                    <a:lstStyle/>
                    <a:p>
                      <a:pPr algn="ctr" rtl="1">
                        <a:lnSpc>
                          <a:spcPct val="150000"/>
                        </a:lnSpc>
                        <a:spcAft>
                          <a:spcPts val="1000"/>
                        </a:spcAft>
                      </a:pPr>
                      <a:r>
                        <a:rPr lang="fa-IR" sz="1800" b="1" dirty="0">
                          <a:latin typeface="Calibri"/>
                          <a:ea typeface="Calibri"/>
                          <a:cs typeface="B Yagut"/>
                        </a:rPr>
                        <a:t>دوز</a:t>
                      </a:r>
                      <a:endParaRPr lang="en-US" sz="18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rtl="1">
                        <a:lnSpc>
                          <a:spcPct val="150000"/>
                        </a:lnSpc>
                        <a:spcAft>
                          <a:spcPts val="1000"/>
                        </a:spcAft>
                      </a:pPr>
                      <a:r>
                        <a:rPr lang="fa-IR" sz="1800" b="1">
                          <a:latin typeface="Calibri"/>
                          <a:ea typeface="Calibri"/>
                          <a:cs typeface="B Yagut"/>
                        </a:rPr>
                        <a:t>نام ژنريك</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rtl="1">
                        <a:lnSpc>
                          <a:spcPct val="150000"/>
                        </a:lnSpc>
                        <a:spcAft>
                          <a:spcPts val="1000"/>
                        </a:spcAft>
                      </a:pPr>
                      <a:r>
                        <a:rPr lang="fa-IR" sz="1800" b="1">
                          <a:latin typeface="Calibri"/>
                          <a:ea typeface="Calibri"/>
                          <a:cs typeface="B Yagut"/>
                        </a:rPr>
                        <a:t>شکل دارویی</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r>
              <a:tr h="0">
                <a:tc>
                  <a:txBody>
                    <a:bodyPr/>
                    <a:lstStyle/>
                    <a:p>
                      <a:pPr algn="ctr" rtl="1">
                        <a:lnSpc>
                          <a:spcPct val="150000"/>
                        </a:lnSpc>
                        <a:spcAft>
                          <a:spcPts val="1000"/>
                        </a:spcAft>
                      </a:pPr>
                      <a:r>
                        <a:rPr lang="en-US" sz="1800">
                          <a:latin typeface="Calibri"/>
                          <a:ea typeface="Calibri"/>
                          <a:cs typeface="B Yagut"/>
                        </a:rPr>
                        <a:t>2 / 30 mg</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1000"/>
                        </a:spcAft>
                      </a:pPr>
                      <a:r>
                        <a:rPr lang="en-US" sz="1800" dirty="0" err="1">
                          <a:latin typeface="Calibri"/>
                          <a:ea typeface="Calibri"/>
                          <a:cs typeface="B Yagut"/>
                        </a:rPr>
                        <a:t>Chlorpheniramin</a:t>
                      </a:r>
                      <a:r>
                        <a:rPr lang="en-US" sz="1800" dirty="0">
                          <a:latin typeface="Calibri"/>
                          <a:ea typeface="Calibri"/>
                          <a:cs typeface="B Yagut"/>
                        </a:rPr>
                        <a:t> + Pseudoephedrine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1000"/>
                        </a:spcAft>
                      </a:pPr>
                      <a:r>
                        <a:rPr lang="en-US" sz="1800">
                          <a:latin typeface="Calibri"/>
                          <a:ea typeface="Calibri"/>
                          <a:cs typeface="B Yagut"/>
                        </a:rPr>
                        <a:t>Tab</a:t>
                      </a:r>
                    </a:p>
                    <a:p>
                      <a:pPr algn="ctr" rtl="1">
                        <a:lnSpc>
                          <a:spcPct val="150000"/>
                        </a:lnSpc>
                        <a:spcAft>
                          <a:spcPts val="1000"/>
                        </a:spcAft>
                      </a:pPr>
                      <a:r>
                        <a:rPr lang="en-US" sz="1800">
                          <a:latin typeface="Calibri"/>
                          <a:ea typeface="Calibri"/>
                          <a:cs typeface="B Yagut"/>
                        </a:rPr>
                        <a:t>Soft gel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rtl="1">
                        <a:lnSpc>
                          <a:spcPct val="150000"/>
                        </a:lnSpc>
                        <a:spcAft>
                          <a:spcPts val="1000"/>
                        </a:spcAft>
                      </a:pPr>
                      <a:r>
                        <a:rPr lang="fa-IR" sz="1800">
                          <a:latin typeface="Calibri"/>
                          <a:ea typeface="Calibri"/>
                          <a:cs typeface="B Yagut"/>
                        </a:rPr>
                        <a:t>کارخانه و کشور سازنده</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gridSpan="2">
                  <a:txBody>
                    <a:bodyPr/>
                    <a:lstStyle/>
                    <a:p>
                      <a:pPr algn="ctr" rtl="1">
                        <a:lnSpc>
                          <a:spcPct val="150000"/>
                        </a:lnSpc>
                        <a:spcAft>
                          <a:spcPts val="1000"/>
                        </a:spcAft>
                      </a:pPr>
                      <a:r>
                        <a:rPr lang="fa-IR" sz="1800">
                          <a:latin typeface="Calibri"/>
                          <a:ea typeface="Calibri"/>
                          <a:cs typeface="B Yagut"/>
                        </a:rPr>
                        <a:t>نام تجاری</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hMerge="1">
                  <a:txBody>
                    <a:bodyPr/>
                    <a:lstStyle/>
                    <a:p>
                      <a:endParaRPr lang="en-US"/>
                    </a:p>
                  </a:txBody>
                  <a:tcPr/>
                </a:tc>
              </a:tr>
              <a:tr h="0">
                <a:tc>
                  <a:txBody>
                    <a:bodyPr/>
                    <a:lstStyle/>
                    <a:p>
                      <a:pPr algn="ctr" rtl="1">
                        <a:lnSpc>
                          <a:spcPct val="150000"/>
                        </a:lnSpc>
                        <a:spcAft>
                          <a:spcPts val="1000"/>
                        </a:spcAft>
                      </a:pPr>
                      <a:r>
                        <a:rPr lang="en-US" sz="1800">
                          <a:latin typeface="Calibri"/>
                          <a:ea typeface="Calibri"/>
                          <a:cs typeface="Times New Roman"/>
                        </a:rPr>
                        <a:t>Daana _ Iran</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lnSpc>
                          <a:spcPct val="150000"/>
                        </a:lnSpc>
                        <a:spcAft>
                          <a:spcPts val="1000"/>
                        </a:spcAft>
                      </a:pPr>
                      <a:r>
                        <a:rPr lang="en-US" sz="1800">
                          <a:latin typeface="Calibri"/>
                          <a:ea typeface="Calibri"/>
                          <a:cs typeface="B Yagut"/>
                        </a:rPr>
                        <a:t>Histagel   ( Soft gel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0">
                <a:tc>
                  <a:txBody>
                    <a:bodyPr/>
                    <a:lstStyle/>
                    <a:p>
                      <a:pPr algn="ctr" rtl="1">
                        <a:lnSpc>
                          <a:spcPct val="150000"/>
                        </a:lnSpc>
                        <a:spcAft>
                          <a:spcPts val="1000"/>
                        </a:spcAft>
                      </a:pPr>
                      <a:r>
                        <a:rPr lang="en-US" sz="1800" dirty="0" err="1">
                          <a:latin typeface="Calibri"/>
                          <a:ea typeface="Calibri"/>
                          <a:cs typeface="Times New Roman"/>
                        </a:rPr>
                        <a:t>Pursina</a:t>
                      </a:r>
                      <a:r>
                        <a:rPr lang="en-US" sz="1800" dirty="0">
                          <a:latin typeface="Calibri"/>
                          <a:ea typeface="Calibri"/>
                          <a:cs typeface="Times New Roman"/>
                        </a:rPr>
                        <a:t> _ Iran</a:t>
                      </a:r>
                      <a:endParaRPr lang="en-US" sz="18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lnSpc>
                          <a:spcPct val="150000"/>
                        </a:lnSpc>
                        <a:spcAft>
                          <a:spcPts val="1000"/>
                        </a:spcAft>
                      </a:pPr>
                      <a:r>
                        <a:rPr lang="en-US" sz="1800" dirty="0">
                          <a:latin typeface="Calibri"/>
                          <a:ea typeface="Calibri"/>
                          <a:cs typeface="B Yagut"/>
                        </a:rPr>
                        <a:t>Antihistamine Decongestant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bl>
          </a:graphicData>
        </a:graphic>
      </p:graphicFrame>
      <p:sp>
        <p:nvSpPr>
          <p:cNvPr id="8" name="Rectangle 7"/>
          <p:cNvSpPr/>
          <p:nvPr/>
        </p:nvSpPr>
        <p:spPr>
          <a:xfrm>
            <a:off x="142844" y="500042"/>
            <a:ext cx="8429684" cy="461665"/>
          </a:xfrm>
          <a:prstGeom prst="rect">
            <a:avLst/>
          </a:prstGeom>
        </p:spPr>
        <p:txBody>
          <a:bodyPr wrap="square">
            <a:spAutoFit/>
          </a:bodyPr>
          <a:lstStyle/>
          <a:p>
            <a:pPr algn="just" rtl="1"/>
            <a:r>
              <a:rPr lang="fa-IR" sz="2400" dirty="0" smtClean="0">
                <a:cs typeface="B Nazanin" pitchFamily="2" charset="-78"/>
              </a:rPr>
              <a:t>از آنتی هیستامین های دیگر می توان به داروهای زیر اشاره کرد</a:t>
            </a:r>
            <a:endParaRPr lang="en-US" sz="2400" dirty="0">
              <a:cs typeface="B Nazanin" pitchFamily="2" charset="-78"/>
            </a:endParaRP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4" presetClass="entr" presetSubtype="0" accel="100000" fill="hold" nodeType="with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2000" fill="hold"/>
                                        <p:tgtEl>
                                          <p:spTgt spid="6"/>
                                        </p:tgtEl>
                                        <p:attrNameLst>
                                          <p:attrName>ppt_w</p:attrName>
                                        </p:attrNameLst>
                                      </p:cBhvr>
                                      <p:tavLst>
                                        <p:tav tm="0">
                                          <p:val>
                                            <p:strVal val="#ppt_w*0.05"/>
                                          </p:val>
                                        </p:tav>
                                        <p:tav tm="100000">
                                          <p:val>
                                            <p:strVal val="#ppt_w"/>
                                          </p:val>
                                        </p:tav>
                                      </p:tavLst>
                                    </p:anim>
                                    <p:anim calcmode="lin" valueType="num">
                                      <p:cBhvr>
                                        <p:cTn id="8" dur="2000" fill="hold"/>
                                        <p:tgtEl>
                                          <p:spTgt spid="6"/>
                                        </p:tgtEl>
                                        <p:attrNameLst>
                                          <p:attrName>ppt_h</p:attrName>
                                        </p:attrNameLst>
                                      </p:cBhvr>
                                      <p:tavLst>
                                        <p:tav tm="0">
                                          <p:val>
                                            <p:strVal val="#ppt_h"/>
                                          </p:val>
                                        </p:tav>
                                        <p:tav tm="100000">
                                          <p:val>
                                            <p:strVal val="#ppt_h"/>
                                          </p:val>
                                        </p:tav>
                                      </p:tavLst>
                                    </p:anim>
                                    <p:anim calcmode="lin" valueType="num">
                                      <p:cBhvr>
                                        <p:cTn id="9" dur="2000" fill="hold"/>
                                        <p:tgtEl>
                                          <p:spTgt spid="6"/>
                                        </p:tgtEl>
                                        <p:attrNameLst>
                                          <p:attrName>ppt_x</p:attrName>
                                        </p:attrNameLst>
                                      </p:cBhvr>
                                      <p:tavLst>
                                        <p:tav tm="0">
                                          <p:val>
                                            <p:strVal val="#ppt_x-.2"/>
                                          </p:val>
                                        </p:tav>
                                        <p:tav tm="100000">
                                          <p:val>
                                            <p:strVal val="#ppt_x"/>
                                          </p:val>
                                        </p:tav>
                                      </p:tavLst>
                                    </p:anim>
                                    <p:anim calcmode="lin" valueType="num">
                                      <p:cBhvr>
                                        <p:cTn id="10" dur="2000" fill="hold"/>
                                        <p:tgtEl>
                                          <p:spTgt spid="6"/>
                                        </p:tgtEl>
                                        <p:attrNameLst>
                                          <p:attrName>ppt_y</p:attrName>
                                        </p:attrNameLst>
                                      </p:cBhvr>
                                      <p:tavLst>
                                        <p:tav tm="0">
                                          <p:val>
                                            <p:strVal val="#ppt_y"/>
                                          </p:val>
                                        </p:tav>
                                        <p:tav tm="100000">
                                          <p:val>
                                            <p:strVal val="#ppt_y"/>
                                          </p:val>
                                        </p:tav>
                                      </p:tavLst>
                                    </p:anim>
                                    <p:animEffect transition="in" filter="fade">
                                      <p:cBhvr>
                                        <p:cTn id="11" dur="2000"/>
                                        <p:tgtEl>
                                          <p:spTgt spid="6"/>
                                        </p:tgtEl>
                                      </p:cBhvr>
                                    </p:animEffect>
                                  </p:childTnLst>
                                </p:cTn>
                              </p:par>
                            </p:childTnLst>
                          </p:cTn>
                        </p:par>
                        <p:par>
                          <p:cTn id="12" fill="hold">
                            <p:stCondLst>
                              <p:cond delay="2000"/>
                            </p:stCondLst>
                            <p:childTnLst>
                              <p:par>
                                <p:cTn id="13" presetID="47" presetClass="entr" presetSubtype="0" fill="hold" nodeType="afterEffect">
                                  <p:stCondLst>
                                    <p:cond delay="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3000"/>
                                        <p:tgtEl>
                                          <p:spTgt spid="7"/>
                                        </p:tgtEl>
                                      </p:cBhvr>
                                    </p:animEffect>
                                    <p:anim calcmode="lin" valueType="num">
                                      <p:cBhvr>
                                        <p:cTn id="16" dur="3000" fill="hold"/>
                                        <p:tgtEl>
                                          <p:spTgt spid="7"/>
                                        </p:tgtEl>
                                        <p:attrNameLst>
                                          <p:attrName>ppt_x</p:attrName>
                                        </p:attrNameLst>
                                      </p:cBhvr>
                                      <p:tavLst>
                                        <p:tav tm="0">
                                          <p:val>
                                            <p:strVal val="#ppt_x"/>
                                          </p:val>
                                        </p:tav>
                                        <p:tav tm="100000">
                                          <p:val>
                                            <p:strVal val="#ppt_x"/>
                                          </p:val>
                                        </p:tav>
                                      </p:tavLst>
                                    </p:anim>
                                    <p:anim calcmode="lin" valueType="num">
                                      <p:cBhvr>
                                        <p:cTn id="17" dur="3000" fill="hold"/>
                                        <p:tgtEl>
                                          <p:spTgt spid="7"/>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571473" y="781997"/>
          <a:ext cx="8143931" cy="1861185"/>
        </p:xfrm>
        <a:graphic>
          <a:graphicData uri="http://schemas.openxmlformats.org/drawingml/2006/table">
            <a:tbl>
              <a:tblPr rtl="1"/>
              <a:tblGrid>
                <a:gridCol w="3426937"/>
                <a:gridCol w="3372303"/>
                <a:gridCol w="1344691"/>
              </a:tblGrid>
              <a:tr h="0">
                <a:tc>
                  <a:txBody>
                    <a:bodyPr/>
                    <a:lstStyle/>
                    <a:p>
                      <a:pPr algn="ctr" rtl="1">
                        <a:lnSpc>
                          <a:spcPct val="150000"/>
                        </a:lnSpc>
                        <a:spcAft>
                          <a:spcPts val="1000"/>
                        </a:spcAft>
                      </a:pPr>
                      <a:r>
                        <a:rPr lang="fa-IR" sz="1800" b="1">
                          <a:latin typeface="Calibri"/>
                          <a:ea typeface="Calibri"/>
                          <a:cs typeface="B Yagut"/>
                        </a:rPr>
                        <a:t>دوز</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rtl="1">
                        <a:lnSpc>
                          <a:spcPct val="150000"/>
                        </a:lnSpc>
                        <a:spcAft>
                          <a:spcPts val="1000"/>
                        </a:spcAft>
                      </a:pPr>
                      <a:r>
                        <a:rPr lang="fa-IR" sz="1800" b="1">
                          <a:latin typeface="Calibri"/>
                          <a:ea typeface="Calibri"/>
                          <a:cs typeface="B Yagut"/>
                        </a:rPr>
                        <a:t>نام ژنريك</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rtl="1">
                        <a:lnSpc>
                          <a:spcPct val="150000"/>
                        </a:lnSpc>
                        <a:spcAft>
                          <a:spcPts val="1000"/>
                        </a:spcAft>
                      </a:pPr>
                      <a:r>
                        <a:rPr lang="fa-IR" sz="1800" b="1">
                          <a:latin typeface="Calibri"/>
                          <a:ea typeface="Calibri"/>
                          <a:cs typeface="B Yagut"/>
                        </a:rPr>
                        <a:t>شکل دارویی</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r>
              <a:tr h="0">
                <a:tc>
                  <a:txBody>
                    <a:bodyPr/>
                    <a:lstStyle/>
                    <a:p>
                      <a:pPr algn="ctr" rtl="1">
                        <a:lnSpc>
                          <a:spcPct val="150000"/>
                        </a:lnSpc>
                        <a:spcAft>
                          <a:spcPts val="1000"/>
                        </a:spcAft>
                      </a:pPr>
                      <a:r>
                        <a:rPr lang="en-US" sz="1800">
                          <a:latin typeface="Calibri"/>
                          <a:ea typeface="Calibri"/>
                          <a:cs typeface="B Yagut"/>
                        </a:rPr>
                        <a:t>60 _ 120 _ 180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1000"/>
                        </a:spcAft>
                      </a:pPr>
                      <a:r>
                        <a:rPr lang="en-US" sz="1800">
                          <a:latin typeface="Calibri"/>
                          <a:ea typeface="Calibri"/>
                          <a:cs typeface="B Yagut"/>
                        </a:rPr>
                        <a:t>Fexofenadine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1000"/>
                        </a:spcAft>
                      </a:pPr>
                      <a:r>
                        <a:rPr lang="en-US" sz="1800">
                          <a:latin typeface="Calibri"/>
                          <a:ea typeface="Calibri"/>
                          <a:cs typeface="B Yagut"/>
                        </a:rPr>
                        <a:t>Tab</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rtl="1">
                        <a:lnSpc>
                          <a:spcPct val="150000"/>
                        </a:lnSpc>
                        <a:spcAft>
                          <a:spcPts val="1000"/>
                        </a:spcAft>
                      </a:pPr>
                      <a:r>
                        <a:rPr lang="fa-IR" sz="1800">
                          <a:latin typeface="Calibri"/>
                          <a:ea typeface="Calibri"/>
                          <a:cs typeface="B Yagut"/>
                        </a:rPr>
                        <a:t>کارخانه و کشور سازنده</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gridSpan="2">
                  <a:txBody>
                    <a:bodyPr/>
                    <a:lstStyle/>
                    <a:p>
                      <a:pPr algn="ctr" rtl="1">
                        <a:lnSpc>
                          <a:spcPct val="150000"/>
                        </a:lnSpc>
                        <a:spcAft>
                          <a:spcPts val="1000"/>
                        </a:spcAft>
                      </a:pPr>
                      <a:r>
                        <a:rPr lang="fa-IR" sz="1800">
                          <a:latin typeface="Calibri"/>
                          <a:ea typeface="Calibri"/>
                          <a:cs typeface="B Yagut"/>
                        </a:rPr>
                        <a:t>نام تجاری</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hMerge="1">
                  <a:txBody>
                    <a:bodyPr/>
                    <a:lstStyle/>
                    <a:p>
                      <a:endParaRPr lang="en-US"/>
                    </a:p>
                  </a:txBody>
                  <a:tcPr/>
                </a:tc>
              </a:tr>
              <a:tr h="0">
                <a:tc>
                  <a:txBody>
                    <a:bodyPr/>
                    <a:lstStyle/>
                    <a:p>
                      <a:pPr algn="ctr" rtl="1">
                        <a:lnSpc>
                          <a:spcPct val="150000"/>
                        </a:lnSpc>
                        <a:spcAft>
                          <a:spcPts val="1000"/>
                        </a:spcAft>
                      </a:pPr>
                      <a:r>
                        <a:rPr lang="en-US" sz="1800">
                          <a:latin typeface="Calibri"/>
                          <a:ea typeface="Calibri"/>
                          <a:cs typeface="Times New Roman"/>
                        </a:rPr>
                        <a:t>Sanofi Aventis _ France</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lnSpc>
                          <a:spcPct val="150000"/>
                        </a:lnSpc>
                        <a:spcAft>
                          <a:spcPts val="1000"/>
                        </a:spcAft>
                      </a:pPr>
                      <a:r>
                        <a:rPr lang="en-US" sz="1800">
                          <a:latin typeface="Calibri"/>
                          <a:ea typeface="Calibri"/>
                          <a:cs typeface="B Yagut"/>
                        </a:rPr>
                        <a:t>Telfast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0">
                <a:tc>
                  <a:txBody>
                    <a:bodyPr/>
                    <a:lstStyle/>
                    <a:p>
                      <a:pPr algn="ctr" rtl="1">
                        <a:lnSpc>
                          <a:spcPct val="150000"/>
                        </a:lnSpc>
                        <a:spcAft>
                          <a:spcPts val="1000"/>
                        </a:spcAft>
                      </a:pPr>
                      <a:r>
                        <a:rPr lang="en-US" sz="1800">
                          <a:latin typeface="Calibri"/>
                          <a:ea typeface="Calibri"/>
                          <a:cs typeface="Times New Roman"/>
                        </a:rPr>
                        <a:t>Cipla _ India</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lnSpc>
                          <a:spcPct val="150000"/>
                        </a:lnSpc>
                        <a:spcAft>
                          <a:spcPts val="1000"/>
                        </a:spcAft>
                      </a:pPr>
                      <a:r>
                        <a:rPr lang="en-US" sz="1800" dirty="0" err="1">
                          <a:latin typeface="Calibri"/>
                          <a:ea typeface="Calibri"/>
                          <a:cs typeface="B Yagut"/>
                        </a:rPr>
                        <a:t>Fexigra</a:t>
                      </a:r>
                      <a:endParaRPr lang="en-US" sz="18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bl>
          </a:graphicData>
        </a:graphic>
      </p:graphicFrame>
      <p:sp>
        <p:nvSpPr>
          <p:cNvPr id="6" name="Rectangle 5"/>
          <p:cNvSpPr/>
          <p:nvPr/>
        </p:nvSpPr>
        <p:spPr>
          <a:xfrm>
            <a:off x="4286248" y="2957452"/>
            <a:ext cx="4421403" cy="400110"/>
          </a:xfrm>
          <a:prstGeom prst="rect">
            <a:avLst/>
          </a:prstGeom>
        </p:spPr>
        <p:txBody>
          <a:bodyPr wrap="none">
            <a:spAutoFit/>
          </a:bodyPr>
          <a:lstStyle/>
          <a:p>
            <a:pPr rtl="1"/>
            <a:r>
              <a:rPr lang="fa-IR" sz="2000" dirty="0" smtClean="0">
                <a:cs typeface="B Nazanin" pitchFamily="2" charset="-78"/>
              </a:rPr>
              <a:t>این دارو برخلاف تبلیغات صورت گرفته خواب آور است.</a:t>
            </a:r>
            <a:endParaRPr lang="en-US" sz="2000" dirty="0">
              <a:cs typeface="B Nazanin" pitchFamily="2" charset="-78"/>
            </a:endParaRPr>
          </a:p>
        </p:txBody>
      </p:sp>
      <p:graphicFrame>
        <p:nvGraphicFramePr>
          <p:cNvPr id="7" name="Table 6"/>
          <p:cNvGraphicFramePr>
            <a:graphicFrameLocks noGrp="1"/>
          </p:cNvGraphicFramePr>
          <p:nvPr/>
        </p:nvGraphicFramePr>
        <p:xfrm>
          <a:off x="571471" y="3996707"/>
          <a:ext cx="8072495" cy="1861185"/>
        </p:xfrm>
        <a:graphic>
          <a:graphicData uri="http://schemas.openxmlformats.org/drawingml/2006/table">
            <a:tbl>
              <a:tblPr rtl="1"/>
              <a:tblGrid>
                <a:gridCol w="3396877"/>
                <a:gridCol w="3342722"/>
                <a:gridCol w="1332896"/>
              </a:tblGrid>
              <a:tr h="0">
                <a:tc>
                  <a:txBody>
                    <a:bodyPr/>
                    <a:lstStyle/>
                    <a:p>
                      <a:pPr algn="ctr" rtl="1">
                        <a:lnSpc>
                          <a:spcPct val="150000"/>
                        </a:lnSpc>
                        <a:spcAft>
                          <a:spcPts val="1000"/>
                        </a:spcAft>
                      </a:pPr>
                      <a:r>
                        <a:rPr lang="fa-IR" sz="1800" b="1" dirty="0">
                          <a:latin typeface="Calibri"/>
                          <a:ea typeface="Calibri"/>
                          <a:cs typeface="B Yagut"/>
                        </a:rPr>
                        <a:t>دوز</a:t>
                      </a:r>
                      <a:endParaRPr lang="en-US" sz="18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rtl="1">
                        <a:lnSpc>
                          <a:spcPct val="150000"/>
                        </a:lnSpc>
                        <a:spcAft>
                          <a:spcPts val="1000"/>
                        </a:spcAft>
                      </a:pPr>
                      <a:r>
                        <a:rPr lang="fa-IR" sz="1800" b="1">
                          <a:latin typeface="Calibri"/>
                          <a:ea typeface="Calibri"/>
                          <a:cs typeface="B Yagut"/>
                        </a:rPr>
                        <a:t>نام ژنريك</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rtl="1">
                        <a:lnSpc>
                          <a:spcPct val="150000"/>
                        </a:lnSpc>
                        <a:spcAft>
                          <a:spcPts val="1000"/>
                        </a:spcAft>
                      </a:pPr>
                      <a:r>
                        <a:rPr lang="fa-IR" sz="1800" b="1">
                          <a:latin typeface="Calibri"/>
                          <a:ea typeface="Calibri"/>
                          <a:cs typeface="B Yagut"/>
                        </a:rPr>
                        <a:t>شکل دارویی</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r>
              <a:tr h="0">
                <a:tc>
                  <a:txBody>
                    <a:bodyPr/>
                    <a:lstStyle/>
                    <a:p>
                      <a:pPr algn="ctr" rtl="1">
                        <a:lnSpc>
                          <a:spcPct val="150000"/>
                        </a:lnSpc>
                        <a:spcAft>
                          <a:spcPts val="1000"/>
                        </a:spcAft>
                      </a:pPr>
                      <a:r>
                        <a:rPr lang="en-US" sz="1800">
                          <a:latin typeface="Calibri"/>
                          <a:ea typeface="Calibri"/>
                          <a:cs typeface="B Yagut"/>
                        </a:rPr>
                        <a:t>1 mg</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1000"/>
                        </a:spcAft>
                      </a:pPr>
                      <a:r>
                        <a:rPr lang="en-US" sz="1800">
                          <a:latin typeface="Calibri"/>
                          <a:ea typeface="Calibri"/>
                          <a:cs typeface="B Yagut"/>
                        </a:rPr>
                        <a:t>Ketotifen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1000"/>
                        </a:spcAft>
                      </a:pPr>
                      <a:r>
                        <a:rPr lang="en-US" sz="1800" dirty="0">
                          <a:latin typeface="Calibri"/>
                          <a:ea typeface="Calibri"/>
                          <a:cs typeface="B Yagut"/>
                        </a:rPr>
                        <a:t>Tab/</a:t>
                      </a:r>
                      <a:r>
                        <a:rPr lang="en-US" sz="1800" dirty="0" err="1">
                          <a:latin typeface="Calibri"/>
                          <a:ea typeface="Calibri"/>
                          <a:cs typeface="B Yagut"/>
                        </a:rPr>
                        <a:t>Syr</a:t>
                      </a:r>
                      <a:endParaRPr lang="en-US" sz="18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rtl="1">
                        <a:lnSpc>
                          <a:spcPct val="150000"/>
                        </a:lnSpc>
                        <a:spcAft>
                          <a:spcPts val="1000"/>
                        </a:spcAft>
                      </a:pPr>
                      <a:r>
                        <a:rPr lang="fa-IR" sz="1800">
                          <a:latin typeface="Calibri"/>
                          <a:ea typeface="Calibri"/>
                          <a:cs typeface="B Yagut"/>
                        </a:rPr>
                        <a:t>کارخانه و کشور سازنده</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gridSpan="2">
                  <a:txBody>
                    <a:bodyPr/>
                    <a:lstStyle/>
                    <a:p>
                      <a:pPr algn="ctr" rtl="1">
                        <a:lnSpc>
                          <a:spcPct val="150000"/>
                        </a:lnSpc>
                        <a:spcAft>
                          <a:spcPts val="1000"/>
                        </a:spcAft>
                      </a:pPr>
                      <a:r>
                        <a:rPr lang="fa-IR" sz="1800">
                          <a:latin typeface="Calibri"/>
                          <a:ea typeface="Calibri"/>
                          <a:cs typeface="B Yagut"/>
                        </a:rPr>
                        <a:t>نام تجاری</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hMerge="1">
                  <a:txBody>
                    <a:bodyPr/>
                    <a:lstStyle/>
                    <a:p>
                      <a:endParaRPr lang="en-US"/>
                    </a:p>
                  </a:txBody>
                  <a:tcPr/>
                </a:tc>
              </a:tr>
              <a:tr h="0">
                <a:tc>
                  <a:txBody>
                    <a:bodyPr/>
                    <a:lstStyle/>
                    <a:p>
                      <a:pPr algn="ctr" rtl="1">
                        <a:lnSpc>
                          <a:spcPct val="150000"/>
                        </a:lnSpc>
                        <a:spcAft>
                          <a:spcPts val="1000"/>
                        </a:spcAft>
                      </a:pPr>
                      <a:r>
                        <a:rPr lang="en-US" sz="1800">
                          <a:latin typeface="Calibri"/>
                          <a:ea typeface="Calibri"/>
                          <a:cs typeface="Times New Roman"/>
                        </a:rPr>
                        <a:t>Novartis _ Switzerland</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lnSpc>
                          <a:spcPct val="150000"/>
                        </a:lnSpc>
                        <a:spcAft>
                          <a:spcPts val="1000"/>
                        </a:spcAft>
                      </a:pPr>
                      <a:r>
                        <a:rPr lang="en-US" sz="1800" dirty="0" err="1">
                          <a:latin typeface="Calibri"/>
                          <a:ea typeface="Calibri"/>
                          <a:cs typeface="B Yagut"/>
                        </a:rPr>
                        <a:t>Zaditen</a:t>
                      </a:r>
                      <a:r>
                        <a:rPr lang="en-US" sz="1800" dirty="0">
                          <a:latin typeface="Calibri"/>
                          <a:ea typeface="Calibri"/>
                          <a:cs typeface="B Yagut"/>
                        </a:rPr>
                        <a:t>  ( Tab / </a:t>
                      </a:r>
                      <a:r>
                        <a:rPr lang="en-US" sz="1800" dirty="0" err="1">
                          <a:latin typeface="Calibri"/>
                          <a:ea typeface="Calibri"/>
                          <a:cs typeface="B Yagut"/>
                        </a:rPr>
                        <a:t>Syr</a:t>
                      </a:r>
                      <a:r>
                        <a:rPr lang="en-US" sz="1800" dirty="0">
                          <a:latin typeface="Calibri"/>
                          <a:ea typeface="Calibri"/>
                          <a:cs typeface="B Yagut"/>
                        </a:rPr>
                        <a:t> / </a:t>
                      </a:r>
                      <a:r>
                        <a:rPr lang="en-US" sz="1800" dirty="0" err="1">
                          <a:latin typeface="Calibri"/>
                          <a:ea typeface="Calibri"/>
                          <a:cs typeface="B Yagut"/>
                        </a:rPr>
                        <a:t>Oph</a:t>
                      </a:r>
                      <a:r>
                        <a:rPr lang="en-US" sz="1800" dirty="0">
                          <a:latin typeface="Calibri"/>
                          <a:ea typeface="Calibri"/>
                          <a:cs typeface="B Yagut"/>
                        </a:rPr>
                        <a:t> Drop )</a:t>
                      </a:r>
                    </a:p>
                  </a:txBody>
                  <a:tcPr marL="68580" marR="68580" marT="0" marB="0" anchor="ct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rtl="1">
                        <a:lnSpc>
                          <a:spcPct val="150000"/>
                        </a:lnSpc>
                        <a:spcAft>
                          <a:spcPts val="1000"/>
                        </a:spcAft>
                      </a:pPr>
                      <a:endParaRPr lang="en-US" sz="1400" dirty="0">
                        <a:latin typeface="Calibri"/>
                        <a:ea typeface="Calibri"/>
                        <a:cs typeface="B Yagut"/>
                      </a:endParaRPr>
                    </a:p>
                  </a:txBody>
                  <a:tcPr marL="68580" marR="68580" marT="0" marB="0" anchor="ctr"/>
                </a:tc>
              </a:tr>
              <a:tr h="0">
                <a:tc>
                  <a:txBody>
                    <a:bodyPr/>
                    <a:lstStyle/>
                    <a:p>
                      <a:pPr algn="ctr" rtl="1">
                        <a:lnSpc>
                          <a:spcPct val="150000"/>
                        </a:lnSpc>
                        <a:spcAft>
                          <a:spcPts val="1000"/>
                        </a:spcAft>
                      </a:pPr>
                      <a:r>
                        <a:rPr lang="en-US" sz="1800" dirty="0" err="1">
                          <a:latin typeface="Calibri"/>
                          <a:ea typeface="Calibri"/>
                          <a:cs typeface="Times New Roman"/>
                        </a:rPr>
                        <a:t>Hexal</a:t>
                      </a:r>
                      <a:r>
                        <a:rPr lang="en-US" sz="1800" dirty="0">
                          <a:latin typeface="Calibri"/>
                          <a:ea typeface="Calibri"/>
                          <a:cs typeface="Times New Roman"/>
                        </a:rPr>
                        <a:t> _ Germany</a:t>
                      </a:r>
                      <a:endParaRPr lang="en-US" sz="18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lnSpc>
                          <a:spcPct val="150000"/>
                        </a:lnSpc>
                        <a:spcAft>
                          <a:spcPts val="1000"/>
                        </a:spcAft>
                      </a:pPr>
                      <a:r>
                        <a:rPr lang="en-US" sz="1800" dirty="0" err="1">
                          <a:latin typeface="Calibri"/>
                          <a:ea typeface="Calibri"/>
                          <a:cs typeface="B Yagut"/>
                        </a:rPr>
                        <a:t>Ketof</a:t>
                      </a:r>
                      <a:r>
                        <a:rPr lang="en-US" sz="1800" dirty="0">
                          <a:latin typeface="Calibri"/>
                          <a:ea typeface="Calibri"/>
                          <a:cs typeface="B Yagut"/>
                        </a:rPr>
                        <a:t>  ( </a:t>
                      </a:r>
                      <a:r>
                        <a:rPr lang="en-US" sz="1800" dirty="0" err="1">
                          <a:latin typeface="Calibri"/>
                          <a:ea typeface="Calibri"/>
                          <a:cs typeface="B Yagut"/>
                        </a:rPr>
                        <a:t>Syr</a:t>
                      </a:r>
                      <a:r>
                        <a:rPr lang="en-US" sz="1800" dirty="0">
                          <a:latin typeface="Calibri"/>
                          <a:ea typeface="Calibri"/>
                          <a:cs typeface="B Yagut"/>
                        </a:rPr>
                        <a:t> )</a:t>
                      </a:r>
                    </a:p>
                  </a:txBody>
                  <a:tcPr marL="68580" marR="68580" marT="0" marB="0" anchor="ct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lgn="ctr" rtl="1">
                        <a:lnSpc>
                          <a:spcPct val="150000"/>
                        </a:lnSpc>
                        <a:spcAft>
                          <a:spcPts val="1000"/>
                        </a:spcAft>
                      </a:pPr>
                      <a:endParaRPr lang="en-US" sz="1400" dirty="0">
                        <a:latin typeface="Calibri"/>
                        <a:ea typeface="Calibri"/>
                        <a:cs typeface="B Yagut"/>
                      </a:endParaRPr>
                    </a:p>
                  </a:txBody>
                  <a:tcPr marL="68580" marR="68580" marT="0" marB="0" anchor="ctr"/>
                </a:tc>
              </a:tr>
            </a:tbl>
          </a:graphicData>
        </a:graphic>
      </p:graphicFrame>
    </p:spTree>
  </p:cSld>
  <p:clrMapOvr>
    <a:masterClrMapping/>
  </p:clrMapOvr>
  <p:transition spd="slow">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32"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diamond(out)">
                                      <p:cBhvr>
                                        <p:cTn id="7" dur="2000"/>
                                        <p:tgtEl>
                                          <p:spTgt spid="5"/>
                                        </p:tgtEl>
                                      </p:cBhvr>
                                    </p:animEffect>
                                  </p:childTnLst>
                                </p:cTn>
                              </p:par>
                            </p:childTnLst>
                          </p:cTn>
                        </p:par>
                        <p:par>
                          <p:cTn id="8" fill="hold">
                            <p:stCondLst>
                              <p:cond delay="2000"/>
                            </p:stCondLst>
                            <p:childTnLst>
                              <p:par>
                                <p:cTn id="9" presetID="12" presetClass="entr" presetSubtype="4" fill="hold"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slide(fromBottom)">
                                      <p:cBhvr>
                                        <p:cTn id="11" dur="3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scene3d>
              <a:camera prst="orthographicFront"/>
              <a:lightRig rig="soft" dir="tl">
                <a:rot lat="0" lon="0" rev="0"/>
              </a:lightRig>
            </a:scene3d>
            <a:sp3d contourW="25400" prstMaterial="matte">
              <a:bevelT w="25400" h="55880" prst="artDeco"/>
              <a:contourClr>
                <a:schemeClr val="accent2">
                  <a:tint val="20000"/>
                </a:schemeClr>
              </a:contourClr>
            </a:sp3d>
          </a:bodyPr>
          <a:lstStyle/>
          <a:p>
            <a:pPr rtl="1"/>
            <a:r>
              <a:rPr lang="fa-IR" sz="3200" spc="50" dirty="0" smtClean="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B Nazanin" pitchFamily="2" charset="-78"/>
              </a:rPr>
              <a:t>داروهای مسکن را می توان به 3 دسته کلی تقسیم کرد</a:t>
            </a:r>
            <a:endParaRPr lang="en-US" sz="3200" spc="50" dirty="0">
              <a:ln w="11430"/>
              <a:gradFill>
                <a:gsLst>
                  <a:gs pos="25000">
                    <a:schemeClr val="accent2">
                      <a:satMod val="155000"/>
                    </a:schemeClr>
                  </a:gs>
                  <a:gs pos="100000">
                    <a:schemeClr val="accent2">
                      <a:shade val="45000"/>
                      <a:satMod val="165000"/>
                    </a:schemeClr>
                  </a:gs>
                </a:gsLst>
                <a:lin ang="5400000"/>
              </a:gradFill>
              <a:effectLst>
                <a:outerShdw blurRad="76200" dist="50800" dir="5400000" algn="tl" rotWithShape="0">
                  <a:srgbClr val="000000">
                    <a:alpha val="65000"/>
                  </a:srgbClr>
                </a:outerShdw>
              </a:effectLst>
              <a:cs typeface="B Nazanin" pitchFamily="2" charset="-78"/>
            </a:endParaRPr>
          </a:p>
        </p:txBody>
      </p:sp>
      <p:graphicFrame>
        <p:nvGraphicFramePr>
          <p:cNvPr id="4" name="Content Placeholder 3"/>
          <p:cNvGraphicFramePr>
            <a:graphicFrameLocks noGrp="1"/>
          </p:cNvGraphicFramePr>
          <p:nvPr>
            <p:ph idx="1"/>
          </p:nvPr>
        </p:nvGraphicFramePr>
        <p:xfrm>
          <a:off x="457200" y="1600200"/>
          <a:ext cx="8229600" cy="470852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ransition spd="slow">
    <p:dissolv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4" grpId="0">
        <p:bldAsOne/>
      </p:bldGraphic>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p:cNvGraphicFramePr>
            <a:graphicFrameLocks noGrp="1"/>
          </p:cNvGraphicFramePr>
          <p:nvPr>
            <p:ph idx="1"/>
          </p:nvPr>
        </p:nvGraphicFramePr>
        <p:xfrm>
          <a:off x="428597" y="3714752"/>
          <a:ext cx="8429683" cy="746125"/>
        </p:xfrm>
        <a:graphic>
          <a:graphicData uri="http://schemas.openxmlformats.org/drawingml/2006/table">
            <a:tbl>
              <a:tblPr rtl="1"/>
              <a:tblGrid>
                <a:gridCol w="3547180"/>
                <a:gridCol w="3490630"/>
                <a:gridCol w="1391873"/>
              </a:tblGrid>
              <a:tr h="0">
                <a:tc>
                  <a:txBody>
                    <a:bodyPr/>
                    <a:lstStyle/>
                    <a:p>
                      <a:pPr algn="ctr" rtl="1">
                        <a:lnSpc>
                          <a:spcPct val="150000"/>
                        </a:lnSpc>
                        <a:spcAft>
                          <a:spcPts val="1000"/>
                        </a:spcAft>
                      </a:pPr>
                      <a:r>
                        <a:rPr lang="fa-IR" sz="1800" b="1" dirty="0">
                          <a:latin typeface="Calibri"/>
                          <a:ea typeface="Calibri"/>
                          <a:cs typeface="B Yagut"/>
                        </a:rPr>
                        <a:t>دوز</a:t>
                      </a:r>
                      <a:endParaRPr lang="en-US" sz="18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rtl="1">
                        <a:lnSpc>
                          <a:spcPct val="150000"/>
                        </a:lnSpc>
                        <a:spcAft>
                          <a:spcPts val="1000"/>
                        </a:spcAft>
                      </a:pPr>
                      <a:r>
                        <a:rPr lang="fa-IR" sz="1800" b="1">
                          <a:latin typeface="Calibri"/>
                          <a:ea typeface="Calibri"/>
                          <a:cs typeface="B Yagut"/>
                        </a:rPr>
                        <a:t>نام ژنريك</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rtl="1">
                        <a:lnSpc>
                          <a:spcPct val="150000"/>
                        </a:lnSpc>
                        <a:spcAft>
                          <a:spcPts val="1000"/>
                        </a:spcAft>
                      </a:pPr>
                      <a:r>
                        <a:rPr lang="fa-IR" sz="1800" b="1">
                          <a:latin typeface="Calibri"/>
                          <a:ea typeface="Calibri"/>
                          <a:cs typeface="B Yagut"/>
                        </a:rPr>
                        <a:t>شکل دارویی</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r>
              <a:tr h="0">
                <a:tc>
                  <a:txBody>
                    <a:bodyPr/>
                    <a:lstStyle/>
                    <a:p>
                      <a:pPr algn="ctr" rtl="1">
                        <a:lnSpc>
                          <a:spcPct val="150000"/>
                        </a:lnSpc>
                        <a:spcAft>
                          <a:spcPts val="1000"/>
                        </a:spcAft>
                      </a:pPr>
                      <a:r>
                        <a:rPr lang="en-US" sz="1800" dirty="0">
                          <a:latin typeface="Calibri"/>
                          <a:ea typeface="Calibri"/>
                          <a:cs typeface="B Yagut"/>
                        </a:rPr>
                        <a:t>10 mg</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1000"/>
                        </a:spcAft>
                      </a:pPr>
                      <a:r>
                        <a:rPr lang="en-US" sz="1800" dirty="0" err="1">
                          <a:latin typeface="Calibri"/>
                          <a:ea typeface="Calibri"/>
                          <a:cs typeface="B Yagut"/>
                        </a:rPr>
                        <a:t>Loratadine</a:t>
                      </a:r>
                      <a:endParaRPr lang="en-US" sz="18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1000"/>
                        </a:spcAft>
                      </a:pPr>
                      <a:r>
                        <a:rPr lang="en-US" sz="1800" dirty="0">
                          <a:latin typeface="Calibri"/>
                          <a:ea typeface="Calibri"/>
                          <a:cs typeface="B Yagut"/>
                        </a:rPr>
                        <a:t>Tab/</a:t>
                      </a:r>
                      <a:r>
                        <a:rPr lang="en-US" sz="1800" dirty="0" err="1">
                          <a:latin typeface="Calibri"/>
                          <a:ea typeface="Calibri"/>
                          <a:cs typeface="B Yagut"/>
                        </a:rPr>
                        <a:t>Syr</a:t>
                      </a:r>
                      <a:endParaRPr lang="en-US" sz="18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4" name="Table 3"/>
          <p:cNvGraphicFramePr>
            <a:graphicFrameLocks noGrp="1"/>
          </p:cNvGraphicFramePr>
          <p:nvPr/>
        </p:nvGraphicFramePr>
        <p:xfrm>
          <a:off x="428596" y="571480"/>
          <a:ext cx="8429684" cy="2468880"/>
        </p:xfrm>
        <a:graphic>
          <a:graphicData uri="http://schemas.openxmlformats.org/drawingml/2006/table">
            <a:tbl>
              <a:tblPr rtl="1"/>
              <a:tblGrid>
                <a:gridCol w="4248709"/>
                <a:gridCol w="4180975"/>
              </a:tblGrid>
              <a:tr h="0">
                <a:tc>
                  <a:txBody>
                    <a:bodyPr/>
                    <a:lstStyle/>
                    <a:p>
                      <a:pPr algn="ctr" rtl="1">
                        <a:lnSpc>
                          <a:spcPct val="150000"/>
                        </a:lnSpc>
                        <a:spcAft>
                          <a:spcPts val="1000"/>
                        </a:spcAft>
                      </a:pPr>
                      <a:r>
                        <a:rPr lang="fa-IR" sz="1800" b="1" dirty="0">
                          <a:latin typeface="Calibri"/>
                          <a:ea typeface="Calibri"/>
                          <a:cs typeface="B Yagut"/>
                        </a:rPr>
                        <a:t>دوز</a:t>
                      </a:r>
                      <a:endParaRPr lang="en-US" sz="18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rtl="1">
                        <a:lnSpc>
                          <a:spcPct val="150000"/>
                        </a:lnSpc>
                        <a:spcAft>
                          <a:spcPts val="1000"/>
                        </a:spcAft>
                      </a:pPr>
                      <a:r>
                        <a:rPr lang="fa-IR" sz="1800" b="1" dirty="0">
                          <a:latin typeface="Calibri"/>
                          <a:ea typeface="Calibri"/>
                          <a:cs typeface="B Yagut"/>
                        </a:rPr>
                        <a:t>نام ژنريك</a:t>
                      </a:r>
                      <a:endParaRPr lang="en-US" sz="18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r>
              <a:tr h="0">
                <a:tc>
                  <a:txBody>
                    <a:bodyPr/>
                    <a:lstStyle/>
                    <a:p>
                      <a:pPr algn="ctr" rtl="1">
                        <a:lnSpc>
                          <a:spcPct val="150000"/>
                        </a:lnSpc>
                        <a:spcAft>
                          <a:spcPts val="1000"/>
                        </a:spcAft>
                      </a:pPr>
                      <a:r>
                        <a:rPr lang="en-US" sz="1800">
                          <a:latin typeface="Calibri"/>
                          <a:ea typeface="Calibri"/>
                          <a:cs typeface="B Yagut"/>
                        </a:rPr>
                        <a:t>5 _ 10 mg</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1000"/>
                        </a:spcAft>
                      </a:pPr>
                      <a:r>
                        <a:rPr lang="en-US" sz="1800">
                          <a:latin typeface="Calibri"/>
                          <a:ea typeface="Calibri"/>
                          <a:cs typeface="B Yagut"/>
                        </a:rPr>
                        <a:t>Cetirizine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rtl="1">
                        <a:lnSpc>
                          <a:spcPct val="150000"/>
                        </a:lnSpc>
                        <a:spcAft>
                          <a:spcPts val="1000"/>
                        </a:spcAft>
                      </a:pPr>
                      <a:r>
                        <a:rPr lang="fa-IR" sz="1800" dirty="0">
                          <a:latin typeface="Calibri"/>
                          <a:ea typeface="Calibri"/>
                          <a:cs typeface="B Yagut"/>
                        </a:rPr>
                        <a:t>کارخانه و کشور سازنده</a:t>
                      </a:r>
                      <a:endParaRPr lang="en-US" sz="18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rtl="1">
                        <a:lnSpc>
                          <a:spcPct val="150000"/>
                        </a:lnSpc>
                        <a:spcAft>
                          <a:spcPts val="1000"/>
                        </a:spcAft>
                      </a:pPr>
                      <a:r>
                        <a:rPr lang="fa-IR" sz="1800" dirty="0">
                          <a:latin typeface="Calibri"/>
                          <a:ea typeface="Calibri"/>
                          <a:cs typeface="B Yagut"/>
                        </a:rPr>
                        <a:t>نام تجاری</a:t>
                      </a:r>
                      <a:endParaRPr lang="en-US" sz="18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r>
              <a:tr h="0">
                <a:tc>
                  <a:txBody>
                    <a:bodyPr/>
                    <a:lstStyle/>
                    <a:p>
                      <a:pPr algn="ctr" rtl="1">
                        <a:lnSpc>
                          <a:spcPct val="150000"/>
                        </a:lnSpc>
                        <a:spcAft>
                          <a:spcPts val="1000"/>
                        </a:spcAft>
                      </a:pPr>
                      <a:r>
                        <a:rPr lang="en-US" sz="1800">
                          <a:latin typeface="Calibri"/>
                          <a:ea typeface="Calibri"/>
                          <a:cs typeface="Times New Roman"/>
                        </a:rPr>
                        <a:t>Hexal _ Germany</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1000"/>
                        </a:spcAft>
                      </a:pPr>
                      <a:r>
                        <a:rPr lang="en-US" sz="1800">
                          <a:latin typeface="Calibri"/>
                          <a:ea typeface="Calibri"/>
                          <a:cs typeface="B Yagut"/>
                        </a:rPr>
                        <a:t>Cetirizine Hexal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rtl="1">
                        <a:lnSpc>
                          <a:spcPct val="150000"/>
                        </a:lnSpc>
                        <a:spcAft>
                          <a:spcPts val="1000"/>
                        </a:spcAft>
                      </a:pPr>
                      <a:r>
                        <a:rPr lang="en-US" sz="1800">
                          <a:latin typeface="Calibri"/>
                          <a:ea typeface="Calibri"/>
                          <a:cs typeface="Times New Roman"/>
                        </a:rPr>
                        <a:t>Apotex _ Canada</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1000"/>
                        </a:spcAft>
                      </a:pPr>
                      <a:r>
                        <a:rPr lang="en-US" sz="1800" dirty="0">
                          <a:latin typeface="Calibri"/>
                          <a:ea typeface="Calibri"/>
                          <a:cs typeface="B Yagut"/>
                        </a:rPr>
                        <a:t>Apo </a:t>
                      </a:r>
                      <a:r>
                        <a:rPr lang="en-US" sz="1800" dirty="0" err="1">
                          <a:latin typeface="Calibri"/>
                          <a:ea typeface="Calibri"/>
                          <a:cs typeface="B Yagut"/>
                        </a:rPr>
                        <a:t>Cetirizine</a:t>
                      </a:r>
                      <a:endParaRPr lang="en-US" sz="18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rtl="1">
                        <a:lnSpc>
                          <a:spcPct val="150000"/>
                        </a:lnSpc>
                        <a:spcAft>
                          <a:spcPts val="1000"/>
                        </a:spcAft>
                      </a:pPr>
                      <a:r>
                        <a:rPr lang="en-US" sz="1800" dirty="0" err="1">
                          <a:latin typeface="Calibri"/>
                          <a:ea typeface="Calibri"/>
                          <a:cs typeface="Times New Roman"/>
                        </a:rPr>
                        <a:t>Actover.Co</a:t>
                      </a:r>
                      <a:r>
                        <a:rPr lang="en-US" sz="1800" dirty="0">
                          <a:latin typeface="Calibri"/>
                          <a:ea typeface="Calibri"/>
                          <a:cs typeface="Times New Roman"/>
                        </a:rPr>
                        <a:t> _ Slovenia</a:t>
                      </a:r>
                      <a:endParaRPr lang="en-US" sz="18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1000"/>
                        </a:spcAft>
                      </a:pPr>
                      <a:r>
                        <a:rPr lang="en-US" sz="1800" dirty="0" err="1">
                          <a:latin typeface="Calibri"/>
                          <a:ea typeface="Calibri"/>
                          <a:cs typeface="B Yagut"/>
                        </a:rPr>
                        <a:t>Letizen</a:t>
                      </a:r>
                      <a:endParaRPr lang="en-US" sz="18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025" name="Rectangle 1"/>
          <p:cNvSpPr>
            <a:spLocks noChangeArrowheads="1"/>
          </p:cNvSpPr>
          <p:nvPr/>
        </p:nvSpPr>
        <p:spPr bwMode="auto">
          <a:xfrm>
            <a:off x="2786050" y="3143248"/>
            <a:ext cx="5786446"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000"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داروی بعدی : </a:t>
            </a:r>
            <a:endParaRPr kumimoji="0" lang="fa-IR" sz="2800" b="0" i="0" u="none" strike="noStrike" cap="none" normalizeH="0" baseline="0" dirty="0" smtClean="0">
              <a:ln>
                <a:noFill/>
              </a:ln>
              <a:solidFill>
                <a:schemeClr val="tx1"/>
              </a:solidFill>
              <a:effectLst/>
              <a:latin typeface="Arial" pitchFamily="34" charset="0"/>
              <a:cs typeface="B Nazanin" pitchFamily="2" charset="-78"/>
            </a:endParaRPr>
          </a:p>
        </p:txBody>
      </p:sp>
      <p:sp>
        <p:nvSpPr>
          <p:cNvPr id="8" name="Rectangle 1"/>
          <p:cNvSpPr>
            <a:spLocks noChangeArrowheads="1"/>
          </p:cNvSpPr>
          <p:nvPr/>
        </p:nvSpPr>
        <p:spPr bwMode="auto">
          <a:xfrm>
            <a:off x="428596" y="4714884"/>
            <a:ext cx="8358246" cy="17851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justLow" rtl="1" fontAlgn="base">
              <a:spcBef>
                <a:spcPct val="0"/>
              </a:spcBef>
              <a:spcAft>
                <a:spcPct val="0"/>
              </a:spcAft>
            </a:pPr>
            <a:r>
              <a:rPr lang="fa-IR" sz="2200" dirty="0" smtClean="0"/>
              <a:t>این دارو، در درمان علامتی رینیت آلرژیک و حساسیت های فصلی و کهیر مورد استفاده قرار می گیرد و داروی قوی ای است که اصلاً خواب آور نیست اما از عوارض آن می توان ابتلا به بیماری </a:t>
            </a:r>
            <a:r>
              <a:rPr lang="en-US" sz="2200" dirty="0" smtClean="0">
                <a:solidFill>
                  <a:srgbClr val="00B0F0"/>
                </a:solidFill>
              </a:rPr>
              <a:t>CHF</a:t>
            </a:r>
            <a:r>
              <a:rPr lang="fa-IR" sz="2200" dirty="0" smtClean="0"/>
              <a:t> (نارسایی احتقانی قلب) اشاره کرد. حداکثر دوز مصرفی آن در روز </a:t>
            </a:r>
            <a:r>
              <a:rPr lang="en-US" sz="2200" dirty="0" smtClean="0">
                <a:solidFill>
                  <a:srgbClr val="00B0F0"/>
                </a:solidFill>
              </a:rPr>
              <a:t>10mg</a:t>
            </a:r>
            <a:r>
              <a:rPr lang="fa-IR" sz="2200" dirty="0" smtClean="0"/>
              <a:t> (یعنی 1 عدد) می باشد. با توجه به عوارض ذکر شده، این دارو را اصلاح کرده و داروی زیر را به وجود آوردند </a:t>
            </a:r>
            <a:r>
              <a:rPr lang="fa-IR" sz="2200" dirty="0" smtClean="0"/>
              <a:t>:</a:t>
            </a:r>
            <a:endParaRPr lang="en-US" sz="2200"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80">
                                          <p:stCondLst>
                                            <p:cond delay="0"/>
                                          </p:stCondLst>
                                        </p:cTn>
                                        <p:tgtEl>
                                          <p:spTgt spid="4"/>
                                        </p:tgtEl>
                                      </p:cBhvr>
                                    </p:animEffect>
                                    <p:anim calcmode="lin" valueType="num">
                                      <p:cBhvr>
                                        <p:cTn id="8" dur="1822" tmFilter="0,0; 0.14,0.36; 0.43,0.73; 0.71,0.91; 1.0,1.0">
                                          <p:stCondLst>
                                            <p:cond delay="0"/>
                                          </p:stCondLst>
                                        </p:cTn>
                                        <p:tgtEl>
                                          <p:spTgt spid="4"/>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4"/>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4"/>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4"/>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4"/>
                                        </p:tgtEl>
                                        <p:attrNameLst>
                                          <p:attrName>ppt_y</p:attrName>
                                        </p:attrNameLst>
                                      </p:cBhvr>
                                      <p:tavLst>
                                        <p:tav tm="0" fmla="#ppt_y-sin(pi*$)/81">
                                          <p:val>
                                            <p:fltVal val="0"/>
                                          </p:val>
                                        </p:tav>
                                        <p:tav tm="100000">
                                          <p:val>
                                            <p:fltVal val="1"/>
                                          </p:val>
                                        </p:tav>
                                      </p:tavLst>
                                    </p:anim>
                                    <p:animScale>
                                      <p:cBhvr>
                                        <p:cTn id="13" dur="26">
                                          <p:stCondLst>
                                            <p:cond delay="650"/>
                                          </p:stCondLst>
                                        </p:cTn>
                                        <p:tgtEl>
                                          <p:spTgt spid="4"/>
                                        </p:tgtEl>
                                      </p:cBhvr>
                                      <p:to x="100000" y="60000"/>
                                    </p:animScale>
                                    <p:animScale>
                                      <p:cBhvr>
                                        <p:cTn id="14" dur="166" decel="50000">
                                          <p:stCondLst>
                                            <p:cond delay="676"/>
                                          </p:stCondLst>
                                        </p:cTn>
                                        <p:tgtEl>
                                          <p:spTgt spid="4"/>
                                        </p:tgtEl>
                                      </p:cBhvr>
                                      <p:to x="100000" y="100000"/>
                                    </p:animScale>
                                    <p:animScale>
                                      <p:cBhvr>
                                        <p:cTn id="15" dur="26">
                                          <p:stCondLst>
                                            <p:cond delay="1312"/>
                                          </p:stCondLst>
                                        </p:cTn>
                                        <p:tgtEl>
                                          <p:spTgt spid="4"/>
                                        </p:tgtEl>
                                      </p:cBhvr>
                                      <p:to x="100000" y="80000"/>
                                    </p:animScale>
                                    <p:animScale>
                                      <p:cBhvr>
                                        <p:cTn id="16" dur="166" decel="50000">
                                          <p:stCondLst>
                                            <p:cond delay="1338"/>
                                          </p:stCondLst>
                                        </p:cTn>
                                        <p:tgtEl>
                                          <p:spTgt spid="4"/>
                                        </p:tgtEl>
                                      </p:cBhvr>
                                      <p:to x="100000" y="100000"/>
                                    </p:animScale>
                                    <p:animScale>
                                      <p:cBhvr>
                                        <p:cTn id="17" dur="26">
                                          <p:stCondLst>
                                            <p:cond delay="1642"/>
                                          </p:stCondLst>
                                        </p:cTn>
                                        <p:tgtEl>
                                          <p:spTgt spid="4"/>
                                        </p:tgtEl>
                                      </p:cBhvr>
                                      <p:to x="100000" y="90000"/>
                                    </p:animScale>
                                    <p:animScale>
                                      <p:cBhvr>
                                        <p:cTn id="18" dur="166" decel="50000">
                                          <p:stCondLst>
                                            <p:cond delay="1668"/>
                                          </p:stCondLst>
                                        </p:cTn>
                                        <p:tgtEl>
                                          <p:spTgt spid="4"/>
                                        </p:tgtEl>
                                      </p:cBhvr>
                                      <p:to x="100000" y="100000"/>
                                    </p:animScale>
                                    <p:animScale>
                                      <p:cBhvr>
                                        <p:cTn id="19" dur="26">
                                          <p:stCondLst>
                                            <p:cond delay="1808"/>
                                          </p:stCondLst>
                                        </p:cTn>
                                        <p:tgtEl>
                                          <p:spTgt spid="4"/>
                                        </p:tgtEl>
                                      </p:cBhvr>
                                      <p:to x="100000" y="95000"/>
                                    </p:animScale>
                                    <p:animScale>
                                      <p:cBhvr>
                                        <p:cTn id="20" dur="166" decel="50000">
                                          <p:stCondLst>
                                            <p:cond delay="1834"/>
                                          </p:stCondLst>
                                        </p:cTn>
                                        <p:tgtEl>
                                          <p:spTgt spid="4"/>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571472" y="500042"/>
          <a:ext cx="8001056" cy="1714512"/>
        </p:xfrm>
        <a:graphic>
          <a:graphicData uri="http://schemas.openxmlformats.org/drawingml/2006/table">
            <a:tbl>
              <a:tblPr rtl="1"/>
              <a:tblGrid>
                <a:gridCol w="3366815"/>
                <a:gridCol w="3313140"/>
                <a:gridCol w="1321101"/>
              </a:tblGrid>
              <a:tr h="428628">
                <a:tc>
                  <a:txBody>
                    <a:bodyPr/>
                    <a:lstStyle/>
                    <a:p>
                      <a:pPr algn="ctr" rtl="1">
                        <a:lnSpc>
                          <a:spcPct val="150000"/>
                        </a:lnSpc>
                        <a:spcAft>
                          <a:spcPts val="1000"/>
                        </a:spcAft>
                      </a:pPr>
                      <a:r>
                        <a:rPr lang="fa-IR" sz="1800" b="1" dirty="0">
                          <a:latin typeface="Calibri"/>
                          <a:ea typeface="Calibri"/>
                          <a:cs typeface="B Yagut"/>
                        </a:rPr>
                        <a:t>دوز</a:t>
                      </a:r>
                      <a:endParaRPr lang="en-US" sz="1800" dirty="0">
                        <a:latin typeface="Calibri"/>
                        <a:ea typeface="Calibri"/>
                        <a:cs typeface="B Yagut"/>
                      </a:endParaRPr>
                    </a:p>
                  </a:txBody>
                  <a:tcPr marL="50942" marR="509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rtl="1">
                        <a:lnSpc>
                          <a:spcPct val="150000"/>
                        </a:lnSpc>
                        <a:spcAft>
                          <a:spcPts val="1000"/>
                        </a:spcAft>
                      </a:pPr>
                      <a:r>
                        <a:rPr lang="fa-IR" sz="1800" b="1">
                          <a:latin typeface="Calibri"/>
                          <a:ea typeface="Calibri"/>
                          <a:cs typeface="B Yagut"/>
                        </a:rPr>
                        <a:t>نام ژنريك</a:t>
                      </a:r>
                      <a:endParaRPr lang="en-US" sz="1800">
                        <a:latin typeface="Calibri"/>
                        <a:ea typeface="Calibri"/>
                        <a:cs typeface="B Yagut"/>
                      </a:endParaRPr>
                    </a:p>
                  </a:txBody>
                  <a:tcPr marL="50942" marR="509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rtl="1">
                        <a:lnSpc>
                          <a:spcPct val="150000"/>
                        </a:lnSpc>
                        <a:spcAft>
                          <a:spcPts val="1000"/>
                        </a:spcAft>
                      </a:pPr>
                      <a:r>
                        <a:rPr lang="fa-IR" sz="1800" b="1">
                          <a:latin typeface="Calibri"/>
                          <a:ea typeface="Calibri"/>
                          <a:cs typeface="B Yagut"/>
                        </a:rPr>
                        <a:t>شکل دارویی</a:t>
                      </a:r>
                      <a:endParaRPr lang="en-US" sz="1800">
                        <a:latin typeface="Calibri"/>
                        <a:ea typeface="Calibri"/>
                        <a:cs typeface="B Yagut"/>
                      </a:endParaRPr>
                    </a:p>
                  </a:txBody>
                  <a:tcPr marL="50942" marR="509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r>
              <a:tr h="428628">
                <a:tc>
                  <a:txBody>
                    <a:bodyPr/>
                    <a:lstStyle/>
                    <a:p>
                      <a:pPr algn="ctr" rtl="1">
                        <a:lnSpc>
                          <a:spcPct val="150000"/>
                        </a:lnSpc>
                        <a:spcAft>
                          <a:spcPts val="1000"/>
                        </a:spcAft>
                      </a:pPr>
                      <a:r>
                        <a:rPr lang="en-US" sz="1800">
                          <a:latin typeface="Calibri"/>
                          <a:ea typeface="Calibri"/>
                          <a:cs typeface="B Yagut"/>
                        </a:rPr>
                        <a:t>5 mg</a:t>
                      </a:r>
                    </a:p>
                  </a:txBody>
                  <a:tcPr marL="50942" marR="509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1000"/>
                        </a:spcAft>
                      </a:pPr>
                      <a:r>
                        <a:rPr lang="en-US" sz="1800">
                          <a:latin typeface="Calibri"/>
                          <a:ea typeface="Calibri"/>
                          <a:cs typeface="B Yagut"/>
                        </a:rPr>
                        <a:t>Desloratadin</a:t>
                      </a:r>
                    </a:p>
                  </a:txBody>
                  <a:tcPr marL="50942" marR="509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1000"/>
                        </a:spcAft>
                      </a:pPr>
                      <a:r>
                        <a:rPr lang="en-US" sz="1800">
                          <a:latin typeface="Calibri"/>
                          <a:ea typeface="Calibri"/>
                          <a:cs typeface="B Yagut"/>
                        </a:rPr>
                        <a:t>Tab</a:t>
                      </a:r>
                    </a:p>
                  </a:txBody>
                  <a:tcPr marL="50942" marR="509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8628">
                <a:tc>
                  <a:txBody>
                    <a:bodyPr/>
                    <a:lstStyle/>
                    <a:p>
                      <a:pPr algn="ctr" rtl="1">
                        <a:lnSpc>
                          <a:spcPct val="150000"/>
                        </a:lnSpc>
                        <a:spcAft>
                          <a:spcPts val="1000"/>
                        </a:spcAft>
                      </a:pPr>
                      <a:r>
                        <a:rPr lang="fa-IR" sz="1800">
                          <a:latin typeface="Calibri"/>
                          <a:ea typeface="Calibri"/>
                          <a:cs typeface="B Yagut"/>
                        </a:rPr>
                        <a:t>کارخانه و کشور سازنده</a:t>
                      </a:r>
                      <a:endParaRPr lang="en-US" sz="1800">
                        <a:latin typeface="Calibri"/>
                        <a:ea typeface="Calibri"/>
                        <a:cs typeface="B Yagut"/>
                      </a:endParaRPr>
                    </a:p>
                  </a:txBody>
                  <a:tcPr marL="50942" marR="509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gridSpan="2">
                  <a:txBody>
                    <a:bodyPr/>
                    <a:lstStyle/>
                    <a:p>
                      <a:pPr algn="ctr" rtl="1">
                        <a:lnSpc>
                          <a:spcPct val="150000"/>
                        </a:lnSpc>
                        <a:spcAft>
                          <a:spcPts val="1000"/>
                        </a:spcAft>
                      </a:pPr>
                      <a:r>
                        <a:rPr lang="fa-IR" sz="1800">
                          <a:latin typeface="Calibri"/>
                          <a:ea typeface="Calibri"/>
                          <a:cs typeface="B Yagut"/>
                        </a:rPr>
                        <a:t>نام تجاری</a:t>
                      </a:r>
                      <a:endParaRPr lang="en-US" sz="1800">
                        <a:latin typeface="Calibri"/>
                        <a:ea typeface="Calibri"/>
                        <a:cs typeface="B Yagut"/>
                      </a:endParaRPr>
                    </a:p>
                  </a:txBody>
                  <a:tcPr marL="50942" marR="509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hMerge="1">
                  <a:txBody>
                    <a:bodyPr/>
                    <a:lstStyle/>
                    <a:p>
                      <a:endParaRPr lang="en-US"/>
                    </a:p>
                  </a:txBody>
                  <a:tcPr/>
                </a:tc>
              </a:tr>
              <a:tr h="428628">
                <a:tc>
                  <a:txBody>
                    <a:bodyPr/>
                    <a:lstStyle/>
                    <a:p>
                      <a:pPr algn="ctr" rtl="1">
                        <a:lnSpc>
                          <a:spcPct val="150000"/>
                        </a:lnSpc>
                        <a:spcAft>
                          <a:spcPts val="1000"/>
                        </a:spcAft>
                      </a:pPr>
                      <a:r>
                        <a:rPr lang="en-US" sz="1800">
                          <a:latin typeface="Calibri"/>
                          <a:ea typeface="Calibri"/>
                          <a:cs typeface="Times New Roman"/>
                        </a:rPr>
                        <a:t>Schering-Plough _ Belgium</a:t>
                      </a:r>
                      <a:endParaRPr lang="en-US" sz="1800">
                        <a:latin typeface="Calibri"/>
                        <a:ea typeface="Calibri"/>
                        <a:cs typeface="B Yagut"/>
                      </a:endParaRPr>
                    </a:p>
                  </a:txBody>
                  <a:tcPr marL="50942" marR="509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lnSpc>
                          <a:spcPct val="150000"/>
                        </a:lnSpc>
                        <a:spcAft>
                          <a:spcPts val="1000"/>
                        </a:spcAft>
                      </a:pPr>
                      <a:r>
                        <a:rPr lang="en-US" sz="1800" dirty="0" err="1">
                          <a:latin typeface="Calibri"/>
                          <a:ea typeface="Calibri"/>
                          <a:cs typeface="B Yagut"/>
                        </a:rPr>
                        <a:t>Aerius</a:t>
                      </a:r>
                      <a:endParaRPr lang="en-US" sz="1800" dirty="0">
                        <a:latin typeface="Calibri"/>
                        <a:ea typeface="Calibri"/>
                        <a:cs typeface="B Yagut"/>
                      </a:endParaRPr>
                    </a:p>
                  </a:txBody>
                  <a:tcPr marL="50942" marR="50942"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bl>
          </a:graphicData>
        </a:graphic>
      </p:graphicFrame>
      <p:sp>
        <p:nvSpPr>
          <p:cNvPr id="34817" name="Rectangle 1"/>
          <p:cNvSpPr>
            <a:spLocks noChangeArrowheads="1"/>
          </p:cNvSpPr>
          <p:nvPr/>
        </p:nvSpPr>
        <p:spPr bwMode="auto">
          <a:xfrm>
            <a:off x="214282" y="2669441"/>
            <a:ext cx="8429652" cy="136960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 </a:t>
            </a:r>
            <a:r>
              <a:rPr kumimoji="0" lang="fa-IR" sz="2400"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تاکنون عارضه ای برای این دارو کشف  نکرده اند. </a:t>
            </a:r>
            <a:endParaRPr kumimoji="0" lang="en-US" sz="2400" b="0" i="0" u="none" strike="noStrike" cap="none" normalizeH="0" baseline="0" dirty="0" smtClean="0">
              <a:ln>
                <a:noFill/>
              </a:ln>
              <a:solidFill>
                <a:schemeClr val="tx1"/>
              </a:solidFill>
              <a:effectLst/>
              <a:latin typeface="Calibri" pitchFamily="34" charset="0"/>
              <a:ea typeface="Calibri" pitchFamily="34" charset="0"/>
              <a:cs typeface="B Nazanin" pitchFamily="2" charset="-78"/>
            </a:endParaRPr>
          </a:p>
          <a:p>
            <a:pPr marL="0" marR="0" lvl="0" indent="0" algn="justLow" defTabSz="914400" rtl="1" eaLnBrk="1" fontAlgn="base" latinLnBrk="0" hangingPunct="1">
              <a:lnSpc>
                <a:spcPct val="100000"/>
              </a:lnSpc>
              <a:spcBef>
                <a:spcPct val="0"/>
              </a:spcBef>
              <a:spcAft>
                <a:spcPct val="0"/>
              </a:spcAft>
              <a:buClrTx/>
              <a:buSzTx/>
              <a:buFontTx/>
              <a:buNone/>
              <a:tabLst/>
            </a:pPr>
            <a:endParaRPr lang="en-US" sz="2400" dirty="0" smtClean="0">
              <a:latin typeface="Calibri" pitchFamily="34" charset="0"/>
              <a:cs typeface="B Nazanin" pitchFamily="2" charset="-78"/>
            </a:endParaRPr>
          </a:p>
          <a:p>
            <a:pPr marL="0" marR="0" lvl="0" indent="0" algn="justLow" defTabSz="914400" rtl="1" eaLnBrk="1" fontAlgn="base" latinLnBrk="0" hangingPunct="1">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rial" pitchFamily="34" charset="0"/>
              <a:cs typeface="B Nazanin"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اسپری تک نسخه ای آنتی هیستامینی جهت آبریزش بینی عبارتست از :</a:t>
            </a:r>
            <a:endParaRPr kumimoji="0" lang="fa-IR" sz="3200" b="0" i="0" u="none" strike="noStrike" cap="none" normalizeH="0" baseline="0" dirty="0" smtClean="0">
              <a:ln>
                <a:noFill/>
              </a:ln>
              <a:solidFill>
                <a:schemeClr val="tx1"/>
              </a:solidFill>
              <a:effectLst/>
              <a:latin typeface="Arial" pitchFamily="34" charset="0"/>
              <a:cs typeface="B Nazanin" pitchFamily="2" charset="-78"/>
            </a:endParaRPr>
          </a:p>
        </p:txBody>
      </p:sp>
      <p:graphicFrame>
        <p:nvGraphicFramePr>
          <p:cNvPr id="6" name="Table 5"/>
          <p:cNvGraphicFramePr>
            <a:graphicFrameLocks noGrp="1"/>
          </p:cNvGraphicFramePr>
          <p:nvPr/>
        </p:nvGraphicFramePr>
        <p:xfrm>
          <a:off x="500034" y="4294204"/>
          <a:ext cx="8143932" cy="1492250"/>
        </p:xfrm>
        <a:graphic>
          <a:graphicData uri="http://schemas.openxmlformats.org/drawingml/2006/table">
            <a:tbl>
              <a:tblPr rtl="1"/>
              <a:tblGrid>
                <a:gridCol w="3426937"/>
                <a:gridCol w="3092967"/>
                <a:gridCol w="1624028"/>
              </a:tblGrid>
              <a:tr h="0">
                <a:tc>
                  <a:txBody>
                    <a:bodyPr/>
                    <a:lstStyle/>
                    <a:p>
                      <a:pPr algn="ctr" rtl="1">
                        <a:lnSpc>
                          <a:spcPct val="150000"/>
                        </a:lnSpc>
                        <a:spcAft>
                          <a:spcPts val="1000"/>
                        </a:spcAft>
                      </a:pPr>
                      <a:r>
                        <a:rPr lang="fa-IR" sz="1800" b="1" dirty="0">
                          <a:latin typeface="Calibri"/>
                          <a:ea typeface="Calibri"/>
                          <a:cs typeface="B Yagut"/>
                        </a:rPr>
                        <a:t>دوز</a:t>
                      </a:r>
                      <a:endParaRPr lang="en-US" sz="18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rtl="1">
                        <a:lnSpc>
                          <a:spcPct val="150000"/>
                        </a:lnSpc>
                        <a:spcAft>
                          <a:spcPts val="1000"/>
                        </a:spcAft>
                      </a:pPr>
                      <a:r>
                        <a:rPr lang="fa-IR" sz="1800" b="1">
                          <a:latin typeface="Calibri"/>
                          <a:ea typeface="Calibri"/>
                          <a:cs typeface="B Yagut"/>
                        </a:rPr>
                        <a:t>نام ژنريك</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rtl="1">
                        <a:lnSpc>
                          <a:spcPct val="150000"/>
                        </a:lnSpc>
                        <a:spcAft>
                          <a:spcPts val="1000"/>
                        </a:spcAft>
                      </a:pPr>
                      <a:r>
                        <a:rPr lang="fa-IR" sz="1800" b="1">
                          <a:latin typeface="Calibri"/>
                          <a:ea typeface="Calibri"/>
                          <a:cs typeface="B Yagut"/>
                        </a:rPr>
                        <a:t>شکل دارویی</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r>
              <a:tr h="0">
                <a:tc>
                  <a:txBody>
                    <a:bodyPr/>
                    <a:lstStyle/>
                    <a:p>
                      <a:pPr algn="ctr" rtl="1">
                        <a:lnSpc>
                          <a:spcPct val="150000"/>
                        </a:lnSpc>
                        <a:spcAft>
                          <a:spcPts val="1000"/>
                        </a:spcAft>
                      </a:pPr>
                      <a:r>
                        <a:rPr lang="en-US" sz="1800">
                          <a:latin typeface="Calibri"/>
                          <a:ea typeface="Calibri"/>
                          <a:cs typeface="B Yagut"/>
                        </a:rPr>
                        <a:t>0.14 mg</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1000"/>
                        </a:spcAft>
                      </a:pPr>
                      <a:r>
                        <a:rPr lang="en-US" sz="1800">
                          <a:latin typeface="Calibri"/>
                          <a:ea typeface="Calibri"/>
                          <a:cs typeface="B Yagut"/>
                        </a:rPr>
                        <a:t>Azelastin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1000"/>
                        </a:spcAft>
                      </a:pPr>
                      <a:r>
                        <a:rPr lang="en-US" sz="1800">
                          <a:latin typeface="Calibri"/>
                          <a:ea typeface="Calibri"/>
                          <a:cs typeface="B Yagut"/>
                        </a:rPr>
                        <a:t>Nasal Spray</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rtl="1">
                        <a:lnSpc>
                          <a:spcPct val="150000"/>
                        </a:lnSpc>
                        <a:spcAft>
                          <a:spcPts val="1000"/>
                        </a:spcAft>
                      </a:pPr>
                      <a:r>
                        <a:rPr lang="fa-IR" sz="1800" dirty="0">
                          <a:latin typeface="Calibri"/>
                          <a:ea typeface="Calibri"/>
                          <a:cs typeface="B Yagut"/>
                        </a:rPr>
                        <a:t>کارخانه و کشور سازنده</a:t>
                      </a:r>
                      <a:endParaRPr lang="en-US" sz="18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gridSpan="2">
                  <a:txBody>
                    <a:bodyPr/>
                    <a:lstStyle/>
                    <a:p>
                      <a:pPr algn="ctr" rtl="1">
                        <a:lnSpc>
                          <a:spcPct val="150000"/>
                        </a:lnSpc>
                        <a:spcAft>
                          <a:spcPts val="1000"/>
                        </a:spcAft>
                      </a:pPr>
                      <a:r>
                        <a:rPr lang="fa-IR" sz="1800">
                          <a:latin typeface="Calibri"/>
                          <a:ea typeface="Calibri"/>
                          <a:cs typeface="B Yagut"/>
                        </a:rPr>
                        <a:t>نام تجاری</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hMerge="1">
                  <a:txBody>
                    <a:bodyPr/>
                    <a:lstStyle/>
                    <a:p>
                      <a:endParaRPr lang="en-US"/>
                    </a:p>
                  </a:txBody>
                  <a:tcPr/>
                </a:tc>
              </a:tr>
              <a:tr h="0">
                <a:tc>
                  <a:txBody>
                    <a:bodyPr/>
                    <a:lstStyle/>
                    <a:p>
                      <a:pPr algn="ctr" rtl="1">
                        <a:lnSpc>
                          <a:spcPct val="150000"/>
                        </a:lnSpc>
                        <a:spcAft>
                          <a:spcPts val="1000"/>
                        </a:spcAft>
                      </a:pPr>
                      <a:r>
                        <a:rPr lang="en-US" sz="1800">
                          <a:latin typeface="Calibri"/>
                          <a:ea typeface="Calibri"/>
                          <a:cs typeface="Times New Roman"/>
                        </a:rPr>
                        <a:t>Meda Pharma _ Germany</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lnSpc>
                          <a:spcPct val="150000"/>
                        </a:lnSpc>
                        <a:spcAft>
                          <a:spcPts val="1000"/>
                        </a:spcAft>
                      </a:pPr>
                      <a:r>
                        <a:rPr lang="en-US" sz="1800" dirty="0">
                          <a:latin typeface="Calibri"/>
                          <a:ea typeface="Calibri"/>
                          <a:cs typeface="B Yagut"/>
                        </a:rPr>
                        <a:t>Allergodil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bl>
          </a:graphicData>
        </a:graphic>
      </p:graphicFrame>
    </p:spTree>
  </p:cSld>
  <p:clrMapOvr>
    <a:masterClrMapping/>
  </p:clrMapOvr>
  <p:transition spd="slow">
    <p:wheel spokes="2"/>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dissolve">
                                      <p:cBhvr>
                                        <p:cTn id="7" dur="2000"/>
                                        <p:tgtEl>
                                          <p:spTgt spid="4"/>
                                        </p:tgtEl>
                                      </p:cBhvr>
                                    </p:animEffect>
                                  </p:childTnLst>
                                </p:cTn>
                              </p:par>
                              <p:par>
                                <p:cTn id="8" presetID="54" presetClass="entr" presetSubtype="0" accel="100000" fill="hold" grpId="0" nodeType="withEffect">
                                  <p:stCondLst>
                                    <p:cond delay="0"/>
                                  </p:stCondLst>
                                  <p:childTnLst>
                                    <p:set>
                                      <p:cBhvr>
                                        <p:cTn id="9" dur="1" fill="hold">
                                          <p:stCondLst>
                                            <p:cond delay="0"/>
                                          </p:stCondLst>
                                        </p:cTn>
                                        <p:tgtEl>
                                          <p:spTgt spid="34817"/>
                                        </p:tgtEl>
                                        <p:attrNameLst>
                                          <p:attrName>style.visibility</p:attrName>
                                        </p:attrNameLst>
                                      </p:cBhvr>
                                      <p:to>
                                        <p:strVal val="visible"/>
                                      </p:to>
                                    </p:set>
                                    <p:anim calcmode="lin" valueType="num">
                                      <p:cBhvr>
                                        <p:cTn id="10" dur="5000" fill="hold"/>
                                        <p:tgtEl>
                                          <p:spTgt spid="34817"/>
                                        </p:tgtEl>
                                        <p:attrNameLst>
                                          <p:attrName>ppt_w</p:attrName>
                                        </p:attrNameLst>
                                      </p:cBhvr>
                                      <p:tavLst>
                                        <p:tav tm="0">
                                          <p:val>
                                            <p:strVal val="#ppt_w*0.05"/>
                                          </p:val>
                                        </p:tav>
                                        <p:tav tm="100000">
                                          <p:val>
                                            <p:strVal val="#ppt_w"/>
                                          </p:val>
                                        </p:tav>
                                      </p:tavLst>
                                    </p:anim>
                                    <p:anim calcmode="lin" valueType="num">
                                      <p:cBhvr>
                                        <p:cTn id="11" dur="5000" fill="hold"/>
                                        <p:tgtEl>
                                          <p:spTgt spid="34817"/>
                                        </p:tgtEl>
                                        <p:attrNameLst>
                                          <p:attrName>ppt_h</p:attrName>
                                        </p:attrNameLst>
                                      </p:cBhvr>
                                      <p:tavLst>
                                        <p:tav tm="0">
                                          <p:val>
                                            <p:strVal val="#ppt_h"/>
                                          </p:val>
                                        </p:tav>
                                        <p:tav tm="100000">
                                          <p:val>
                                            <p:strVal val="#ppt_h"/>
                                          </p:val>
                                        </p:tav>
                                      </p:tavLst>
                                    </p:anim>
                                    <p:anim calcmode="lin" valueType="num">
                                      <p:cBhvr>
                                        <p:cTn id="12" dur="5000" fill="hold"/>
                                        <p:tgtEl>
                                          <p:spTgt spid="34817"/>
                                        </p:tgtEl>
                                        <p:attrNameLst>
                                          <p:attrName>ppt_x</p:attrName>
                                        </p:attrNameLst>
                                      </p:cBhvr>
                                      <p:tavLst>
                                        <p:tav tm="0">
                                          <p:val>
                                            <p:strVal val="#ppt_x-.2"/>
                                          </p:val>
                                        </p:tav>
                                        <p:tav tm="100000">
                                          <p:val>
                                            <p:strVal val="#ppt_x"/>
                                          </p:val>
                                        </p:tav>
                                      </p:tavLst>
                                    </p:anim>
                                    <p:anim calcmode="lin" valueType="num">
                                      <p:cBhvr>
                                        <p:cTn id="13" dur="5000" fill="hold"/>
                                        <p:tgtEl>
                                          <p:spTgt spid="34817"/>
                                        </p:tgtEl>
                                        <p:attrNameLst>
                                          <p:attrName>ppt_y</p:attrName>
                                        </p:attrNameLst>
                                      </p:cBhvr>
                                      <p:tavLst>
                                        <p:tav tm="0">
                                          <p:val>
                                            <p:strVal val="#ppt_y"/>
                                          </p:val>
                                        </p:tav>
                                        <p:tav tm="100000">
                                          <p:val>
                                            <p:strVal val="#ppt_y"/>
                                          </p:val>
                                        </p:tav>
                                      </p:tavLst>
                                    </p:anim>
                                    <p:animEffect transition="in" filter="fade">
                                      <p:cBhvr>
                                        <p:cTn id="14" dur="5000"/>
                                        <p:tgtEl>
                                          <p:spTgt spid="34817"/>
                                        </p:tgtEl>
                                      </p:cBhvr>
                                    </p:animEffect>
                                  </p:childTnLst>
                                </p:cTn>
                              </p:par>
                            </p:childTnLst>
                          </p:cTn>
                        </p:par>
                        <p:par>
                          <p:cTn id="15" fill="hold">
                            <p:stCondLst>
                              <p:cond delay="5000"/>
                            </p:stCondLst>
                            <p:childTnLst>
                              <p:par>
                                <p:cTn id="16" presetID="29" presetClass="entr" presetSubtype="0" fill="hold" nodeType="after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p:cTn id="18" dur="2000" fill="hold"/>
                                        <p:tgtEl>
                                          <p:spTgt spid="6"/>
                                        </p:tgtEl>
                                        <p:attrNameLst>
                                          <p:attrName>ppt_x</p:attrName>
                                        </p:attrNameLst>
                                      </p:cBhvr>
                                      <p:tavLst>
                                        <p:tav tm="0">
                                          <p:val>
                                            <p:strVal val="#ppt_x-.2"/>
                                          </p:val>
                                        </p:tav>
                                        <p:tav tm="100000">
                                          <p:val>
                                            <p:strVal val="#ppt_x"/>
                                          </p:val>
                                        </p:tav>
                                      </p:tavLst>
                                    </p:anim>
                                    <p:anim calcmode="lin" valueType="num">
                                      <p:cBhvr>
                                        <p:cTn id="19" dur="2000" fill="hold"/>
                                        <p:tgtEl>
                                          <p:spTgt spid="6"/>
                                        </p:tgtEl>
                                        <p:attrNameLst>
                                          <p:attrName>ppt_y</p:attrName>
                                        </p:attrNameLst>
                                      </p:cBhvr>
                                      <p:tavLst>
                                        <p:tav tm="0">
                                          <p:val>
                                            <p:strVal val="#ppt_y"/>
                                          </p:val>
                                        </p:tav>
                                        <p:tav tm="100000">
                                          <p:val>
                                            <p:strVal val="#ppt_y"/>
                                          </p:val>
                                        </p:tav>
                                      </p:tavLst>
                                    </p:anim>
                                    <p:animEffect transition="in" filter="wipe(right)" prLst="gradientSize: 0.1">
                                      <p:cBhvr>
                                        <p:cTn id="20"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rtl="1"/>
            <a:r>
              <a:rPr lang="fa-IR" sz="4800" dirty="0" smtClean="0">
                <a:solidFill>
                  <a:srgbClr val="92D050"/>
                </a:solidFill>
                <a:cs typeface="B Nazanin" pitchFamily="2" charset="-78"/>
              </a:rPr>
              <a:t>مسکن های اُپیوئیدی</a:t>
            </a:r>
            <a:endParaRPr lang="en-US" sz="4800" dirty="0">
              <a:solidFill>
                <a:srgbClr val="92D050"/>
              </a:solidFill>
              <a:cs typeface="B Nazanin" pitchFamily="2" charset="-78"/>
            </a:endParaRPr>
          </a:p>
        </p:txBody>
      </p:sp>
      <p:sp>
        <p:nvSpPr>
          <p:cNvPr id="3" name="Content Placeholder 2"/>
          <p:cNvSpPr>
            <a:spLocks noGrp="1"/>
          </p:cNvSpPr>
          <p:nvPr>
            <p:ph idx="1"/>
          </p:nvPr>
        </p:nvSpPr>
        <p:spPr/>
        <p:txBody>
          <a:bodyPr>
            <a:normAutofit/>
          </a:bodyPr>
          <a:lstStyle/>
          <a:p>
            <a:pPr algn="just" rtl="1">
              <a:buNone/>
            </a:pPr>
            <a:r>
              <a:rPr lang="fa-IR" dirty="0" smtClean="0">
                <a:cs typeface="B Nazanin" pitchFamily="2" charset="-78"/>
              </a:rPr>
              <a:t>این مسکن ها از مشتقات تریاک بوده و در مغز وارد می شوند. مصرف این مسکن ها باعث زخم معده نمی شود اما باعث گیجی و منگی و خواب آلودگی، یبوست، تضعیف سیستم تنفسی و ضربان قلب در افراد می شود. از انواع این داروها می توان به موارد زیر اشاره کرد:</a:t>
            </a:r>
          </a:p>
          <a:p>
            <a:pPr algn="just" rtl="1">
              <a:buNone/>
            </a:pPr>
            <a:endParaRPr lang="en-US" dirty="0">
              <a:cs typeface="B Nazanin" pitchFamily="2" charset="-78"/>
            </a:endParaRPr>
          </a:p>
        </p:txBody>
      </p:sp>
      <p:graphicFrame>
        <p:nvGraphicFramePr>
          <p:cNvPr id="8" name="Table 7"/>
          <p:cNvGraphicFramePr>
            <a:graphicFrameLocks noGrp="1"/>
          </p:cNvGraphicFramePr>
          <p:nvPr/>
        </p:nvGraphicFramePr>
        <p:xfrm>
          <a:off x="428595" y="3643314"/>
          <a:ext cx="8143933" cy="1645920"/>
        </p:xfrm>
        <a:graphic>
          <a:graphicData uri="http://schemas.openxmlformats.org/drawingml/2006/table">
            <a:tbl>
              <a:tblPr rtl="1"/>
              <a:tblGrid>
                <a:gridCol w="3426937"/>
                <a:gridCol w="3372304"/>
                <a:gridCol w="1344692"/>
              </a:tblGrid>
              <a:tr h="410769">
                <a:tc>
                  <a:txBody>
                    <a:bodyPr/>
                    <a:lstStyle/>
                    <a:p>
                      <a:pPr algn="ctr" rtl="1">
                        <a:lnSpc>
                          <a:spcPct val="150000"/>
                        </a:lnSpc>
                        <a:spcAft>
                          <a:spcPts val="1000"/>
                        </a:spcAft>
                      </a:pPr>
                      <a:r>
                        <a:rPr lang="fa-IR" sz="1800" b="1" dirty="0">
                          <a:latin typeface="Calibri"/>
                          <a:ea typeface="Calibri"/>
                          <a:cs typeface="B Yagut"/>
                        </a:rPr>
                        <a:t>دوز</a:t>
                      </a:r>
                      <a:endParaRPr lang="en-US" sz="18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rtl="1">
                        <a:lnSpc>
                          <a:spcPct val="150000"/>
                        </a:lnSpc>
                        <a:spcAft>
                          <a:spcPts val="1000"/>
                        </a:spcAft>
                      </a:pPr>
                      <a:r>
                        <a:rPr lang="fa-IR" sz="1800" b="1">
                          <a:latin typeface="Calibri"/>
                          <a:ea typeface="Calibri"/>
                          <a:cs typeface="B Yagut"/>
                        </a:rPr>
                        <a:t>نام ژنريك</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rtl="1">
                        <a:lnSpc>
                          <a:spcPct val="150000"/>
                        </a:lnSpc>
                        <a:spcAft>
                          <a:spcPts val="1000"/>
                        </a:spcAft>
                      </a:pPr>
                      <a:r>
                        <a:rPr lang="fa-IR" sz="1800" b="1">
                          <a:latin typeface="Calibri"/>
                          <a:ea typeface="Calibri"/>
                          <a:cs typeface="B Yagut"/>
                        </a:rPr>
                        <a:t>شکل دارویی</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r>
              <a:tr h="410769">
                <a:tc>
                  <a:txBody>
                    <a:bodyPr/>
                    <a:lstStyle/>
                    <a:p>
                      <a:pPr algn="ctr" rtl="1">
                        <a:lnSpc>
                          <a:spcPct val="150000"/>
                        </a:lnSpc>
                        <a:spcAft>
                          <a:spcPts val="1000"/>
                        </a:spcAft>
                      </a:pPr>
                      <a:r>
                        <a:rPr lang="en-US" sz="1800">
                          <a:latin typeface="Calibri"/>
                          <a:ea typeface="Calibri"/>
                          <a:cs typeface="B Yagut"/>
                        </a:rPr>
                        <a:t>50 _ 100 mg</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1000"/>
                        </a:spcAft>
                      </a:pPr>
                      <a:r>
                        <a:rPr lang="en-US" sz="1800" dirty="0">
                          <a:latin typeface="Calibri"/>
                          <a:ea typeface="Calibri"/>
                          <a:cs typeface="B Yagut"/>
                        </a:rPr>
                        <a:t>Tramadol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1000"/>
                        </a:spcAft>
                      </a:pPr>
                      <a:r>
                        <a:rPr lang="en-US" sz="1800">
                          <a:latin typeface="Calibri"/>
                          <a:ea typeface="Calibri"/>
                          <a:cs typeface="B Yagut"/>
                        </a:rPr>
                        <a:t>Tab/Amp</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0769">
                <a:tc>
                  <a:txBody>
                    <a:bodyPr/>
                    <a:lstStyle/>
                    <a:p>
                      <a:pPr algn="ctr" rtl="1">
                        <a:lnSpc>
                          <a:spcPct val="150000"/>
                        </a:lnSpc>
                        <a:spcAft>
                          <a:spcPts val="1000"/>
                        </a:spcAft>
                      </a:pPr>
                      <a:r>
                        <a:rPr lang="fa-IR" sz="1800">
                          <a:latin typeface="Calibri"/>
                          <a:ea typeface="Calibri"/>
                          <a:cs typeface="B Yagut"/>
                        </a:rPr>
                        <a:t>کارخانه و کشور سازنده</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gridSpan="2">
                  <a:txBody>
                    <a:bodyPr/>
                    <a:lstStyle/>
                    <a:p>
                      <a:pPr algn="ctr" rtl="1">
                        <a:lnSpc>
                          <a:spcPct val="150000"/>
                        </a:lnSpc>
                        <a:spcAft>
                          <a:spcPts val="1000"/>
                        </a:spcAft>
                      </a:pPr>
                      <a:r>
                        <a:rPr lang="fa-IR" sz="1800" dirty="0">
                          <a:latin typeface="Calibri"/>
                          <a:ea typeface="Calibri"/>
                          <a:cs typeface="B Yagut"/>
                        </a:rPr>
                        <a:t>نام تجاری</a:t>
                      </a:r>
                      <a:endParaRPr lang="en-US" sz="18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hMerge="1">
                  <a:txBody>
                    <a:bodyPr/>
                    <a:lstStyle/>
                    <a:p>
                      <a:endParaRPr lang="en-US"/>
                    </a:p>
                  </a:txBody>
                  <a:tcPr/>
                </a:tc>
              </a:tr>
              <a:tr h="410769">
                <a:tc>
                  <a:txBody>
                    <a:bodyPr/>
                    <a:lstStyle/>
                    <a:p>
                      <a:pPr algn="ctr" rtl="1">
                        <a:lnSpc>
                          <a:spcPct val="150000"/>
                        </a:lnSpc>
                        <a:spcAft>
                          <a:spcPts val="1000"/>
                        </a:spcAft>
                      </a:pPr>
                      <a:r>
                        <a:rPr lang="en-US" sz="1800">
                          <a:latin typeface="Calibri"/>
                          <a:ea typeface="Calibri"/>
                          <a:cs typeface="B Yagut"/>
                        </a:rPr>
                        <a:t>Bakhtar Biochimie _ Iran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lnSpc>
                          <a:spcPct val="150000"/>
                        </a:lnSpc>
                        <a:spcAft>
                          <a:spcPts val="1000"/>
                        </a:spcAft>
                      </a:pPr>
                      <a:r>
                        <a:rPr lang="en-US" sz="1800" dirty="0">
                          <a:latin typeface="Calibri"/>
                          <a:ea typeface="Calibri"/>
                          <a:cs typeface="B Yagut"/>
                        </a:rPr>
                        <a:t>Biomadol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bl>
          </a:graphicData>
        </a:graphic>
      </p:graphicFrame>
      <p:sp>
        <p:nvSpPr>
          <p:cNvPr id="9" name="Rectangle 8"/>
          <p:cNvSpPr/>
          <p:nvPr/>
        </p:nvSpPr>
        <p:spPr>
          <a:xfrm>
            <a:off x="500034" y="5429264"/>
            <a:ext cx="8143932" cy="830997"/>
          </a:xfrm>
          <a:prstGeom prst="rect">
            <a:avLst/>
          </a:prstGeom>
        </p:spPr>
        <p:txBody>
          <a:bodyPr wrap="square">
            <a:spAutoFit/>
          </a:bodyPr>
          <a:lstStyle/>
          <a:p>
            <a:pPr algn="just" rtl="1"/>
            <a:r>
              <a:rPr lang="fa-IR" sz="2400" dirty="0">
                <a:cs typeface="B Nazanin" pitchFamily="2" charset="-78"/>
              </a:rPr>
              <a:t>این دارو نوعی مسکن شبه مخدر بوده که در درمان دردهای متوسط تا شدید استفاده می شود و فروش آن بدون نسخه پزشک ممنوع است.</a:t>
            </a:r>
            <a:endParaRPr lang="en-US" sz="2400" dirty="0">
              <a:cs typeface="B Nazanin" pitchFamily="2" charset="-78"/>
            </a:endParaRPr>
          </a:p>
        </p:txBody>
      </p:sp>
    </p:spTree>
  </p:cSld>
  <p:clrMapOvr>
    <a:masterClrMapping/>
  </p:clrMapOvr>
  <p:transition spd="slow">
    <p:fade thruBlk="1"/>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37" presetClass="entr" presetSubtype="0" fill="hold" grpId="0" nodeType="with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3000"/>
                                        <p:tgtEl>
                                          <p:spTgt spid="3">
                                            <p:txEl>
                                              <p:pRg st="0" end="0"/>
                                            </p:txEl>
                                          </p:spTgt>
                                        </p:tgtEl>
                                      </p:cBhvr>
                                    </p:animEffect>
                                    <p:anim calcmode="lin" valueType="num">
                                      <p:cBhvr>
                                        <p:cTn id="13" dur="3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4" dur="2700" decel="100000" fill="hold"/>
                                        <p:tgtEl>
                                          <p:spTgt spid="3">
                                            <p:txEl>
                                              <p:pRg st="0" end="0"/>
                                            </p:txEl>
                                          </p:spTgt>
                                        </p:tgtEl>
                                        <p:attrNameLst>
                                          <p:attrName>ppt_y</p:attrName>
                                        </p:attrNameLst>
                                      </p:cBhvr>
                                      <p:tavLst>
                                        <p:tav tm="0">
                                          <p:val>
                                            <p:strVal val="#ppt_y+1"/>
                                          </p:val>
                                        </p:tav>
                                        <p:tav tm="100000">
                                          <p:val>
                                            <p:strVal val="#ppt_y-.03"/>
                                          </p:val>
                                        </p:tav>
                                      </p:tavLst>
                                    </p:anim>
                                    <p:anim calcmode="lin" valueType="num">
                                      <p:cBhvr>
                                        <p:cTn id="15" dur="300" accel="100000" fill="hold">
                                          <p:stCondLst>
                                            <p:cond delay="2700"/>
                                          </p:stCondLst>
                                        </p:cTn>
                                        <p:tgtEl>
                                          <p:spTgt spid="3">
                                            <p:txEl>
                                              <p:pRg st="0" end="0"/>
                                            </p:txEl>
                                          </p:spTgt>
                                        </p:tgtEl>
                                        <p:attrNameLst>
                                          <p:attrName>ppt_y</p:attrName>
                                        </p:attrNameLst>
                                      </p:cBhvr>
                                      <p:tavLst>
                                        <p:tav tm="0">
                                          <p:val>
                                            <p:strVal val="#ppt_y-.03"/>
                                          </p:val>
                                        </p:tav>
                                        <p:tav tm="100000">
                                          <p:val>
                                            <p:strVal val="#ppt_y"/>
                                          </p:val>
                                        </p:tav>
                                      </p:tavLst>
                                    </p:anim>
                                  </p:childTnLst>
                                </p:cTn>
                              </p:par>
                            </p:childTnLst>
                          </p:cTn>
                        </p:par>
                        <p:par>
                          <p:cTn id="16" fill="hold">
                            <p:stCondLst>
                              <p:cond delay="3000"/>
                            </p:stCondLst>
                            <p:childTnLst>
                              <p:par>
                                <p:cTn id="17" presetID="50" presetClass="entr" presetSubtype="0" decel="100000" fill="hold" nodeType="after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p:cTn id="19" dur="2000" fill="hold"/>
                                        <p:tgtEl>
                                          <p:spTgt spid="8"/>
                                        </p:tgtEl>
                                        <p:attrNameLst>
                                          <p:attrName>ppt_w</p:attrName>
                                        </p:attrNameLst>
                                      </p:cBhvr>
                                      <p:tavLst>
                                        <p:tav tm="0">
                                          <p:val>
                                            <p:strVal val="#ppt_w+.3"/>
                                          </p:val>
                                        </p:tav>
                                        <p:tav tm="100000">
                                          <p:val>
                                            <p:strVal val="#ppt_w"/>
                                          </p:val>
                                        </p:tav>
                                      </p:tavLst>
                                    </p:anim>
                                    <p:anim calcmode="lin" valueType="num">
                                      <p:cBhvr>
                                        <p:cTn id="20" dur="2000" fill="hold"/>
                                        <p:tgtEl>
                                          <p:spTgt spid="8"/>
                                        </p:tgtEl>
                                        <p:attrNameLst>
                                          <p:attrName>ppt_h</p:attrName>
                                        </p:attrNameLst>
                                      </p:cBhvr>
                                      <p:tavLst>
                                        <p:tav tm="0">
                                          <p:val>
                                            <p:strVal val="#ppt_h"/>
                                          </p:val>
                                        </p:tav>
                                        <p:tav tm="100000">
                                          <p:val>
                                            <p:strVal val="#ppt_h"/>
                                          </p:val>
                                        </p:tav>
                                      </p:tavLst>
                                    </p:anim>
                                    <p:animEffect transition="in" filter="fade">
                                      <p:cBhvr>
                                        <p:cTn id="21" dur="2000"/>
                                        <p:tgtEl>
                                          <p:spTgt spid="8"/>
                                        </p:tgtEl>
                                      </p:cBhvr>
                                    </p:animEffect>
                                  </p:childTnLst>
                                </p:cTn>
                              </p:par>
                            </p:childTnLst>
                          </p:cTn>
                        </p:par>
                        <p:par>
                          <p:cTn id="22" fill="hold">
                            <p:stCondLst>
                              <p:cond delay="5000"/>
                            </p:stCondLst>
                            <p:childTnLst>
                              <p:par>
                                <p:cTn id="23" presetID="50" presetClass="entr" presetSubtype="0" decel="100000" fill="hold" grpId="0" nodeType="afterEffect">
                                  <p:stCondLst>
                                    <p:cond delay="0"/>
                                  </p:stCondLst>
                                  <p:childTnLst>
                                    <p:set>
                                      <p:cBhvr>
                                        <p:cTn id="24" dur="1" fill="hold">
                                          <p:stCondLst>
                                            <p:cond delay="0"/>
                                          </p:stCondLst>
                                        </p:cTn>
                                        <p:tgtEl>
                                          <p:spTgt spid="9"/>
                                        </p:tgtEl>
                                        <p:attrNameLst>
                                          <p:attrName>style.visibility</p:attrName>
                                        </p:attrNameLst>
                                      </p:cBhvr>
                                      <p:to>
                                        <p:strVal val="visible"/>
                                      </p:to>
                                    </p:set>
                                    <p:anim calcmode="lin" valueType="num">
                                      <p:cBhvr>
                                        <p:cTn id="25" dur="5000" fill="hold"/>
                                        <p:tgtEl>
                                          <p:spTgt spid="9"/>
                                        </p:tgtEl>
                                        <p:attrNameLst>
                                          <p:attrName>ppt_w</p:attrName>
                                        </p:attrNameLst>
                                      </p:cBhvr>
                                      <p:tavLst>
                                        <p:tav tm="0">
                                          <p:val>
                                            <p:strVal val="#ppt_w+.3"/>
                                          </p:val>
                                        </p:tav>
                                        <p:tav tm="100000">
                                          <p:val>
                                            <p:strVal val="#ppt_w"/>
                                          </p:val>
                                        </p:tav>
                                      </p:tavLst>
                                    </p:anim>
                                    <p:anim calcmode="lin" valueType="num">
                                      <p:cBhvr>
                                        <p:cTn id="26" dur="5000" fill="hold"/>
                                        <p:tgtEl>
                                          <p:spTgt spid="9"/>
                                        </p:tgtEl>
                                        <p:attrNameLst>
                                          <p:attrName>ppt_h</p:attrName>
                                        </p:attrNameLst>
                                      </p:cBhvr>
                                      <p:tavLst>
                                        <p:tav tm="0">
                                          <p:val>
                                            <p:strVal val="#ppt_h"/>
                                          </p:val>
                                        </p:tav>
                                        <p:tav tm="100000">
                                          <p:val>
                                            <p:strVal val="#ppt_h"/>
                                          </p:val>
                                        </p:tav>
                                      </p:tavLst>
                                    </p:anim>
                                    <p:animEffect transition="in" filter="fade">
                                      <p:cBhvr>
                                        <p:cTn id="27" dur="5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357158" y="1571612"/>
          <a:ext cx="8358246" cy="1000132"/>
        </p:xfrm>
        <a:graphic>
          <a:graphicData uri="http://schemas.openxmlformats.org/drawingml/2006/table">
            <a:tbl>
              <a:tblPr rtl="1"/>
              <a:tblGrid>
                <a:gridCol w="3517120"/>
                <a:gridCol w="3461048"/>
                <a:gridCol w="1380078"/>
              </a:tblGrid>
              <a:tr h="500066">
                <a:tc>
                  <a:txBody>
                    <a:bodyPr/>
                    <a:lstStyle/>
                    <a:p>
                      <a:pPr algn="ctr" rtl="1">
                        <a:lnSpc>
                          <a:spcPct val="150000"/>
                        </a:lnSpc>
                        <a:spcAft>
                          <a:spcPts val="1000"/>
                        </a:spcAft>
                      </a:pPr>
                      <a:r>
                        <a:rPr lang="fa-IR" sz="1400" b="1" dirty="0">
                          <a:latin typeface="Calibri"/>
                          <a:ea typeface="Calibri"/>
                          <a:cs typeface="B Yagut"/>
                        </a:rPr>
                        <a:t>دوز</a:t>
                      </a:r>
                      <a:endParaRPr lang="en-US" sz="14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rtl="1">
                        <a:lnSpc>
                          <a:spcPct val="150000"/>
                        </a:lnSpc>
                        <a:spcAft>
                          <a:spcPts val="1000"/>
                        </a:spcAft>
                      </a:pPr>
                      <a:r>
                        <a:rPr lang="fa-IR" sz="1400" b="1" dirty="0">
                          <a:latin typeface="Calibri"/>
                          <a:ea typeface="Calibri"/>
                          <a:cs typeface="B Yagut"/>
                        </a:rPr>
                        <a:t>نام ژنريك</a:t>
                      </a:r>
                      <a:endParaRPr lang="en-US" sz="14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rtl="1">
                        <a:lnSpc>
                          <a:spcPct val="150000"/>
                        </a:lnSpc>
                        <a:spcAft>
                          <a:spcPts val="1000"/>
                        </a:spcAft>
                      </a:pPr>
                      <a:r>
                        <a:rPr lang="fa-IR" sz="1400" b="1">
                          <a:latin typeface="Calibri"/>
                          <a:ea typeface="Calibri"/>
                          <a:cs typeface="B Yagut"/>
                        </a:rPr>
                        <a:t>شکل دارویی</a:t>
                      </a:r>
                      <a:endParaRPr lang="en-US" sz="14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r>
              <a:tr h="500066">
                <a:tc>
                  <a:txBody>
                    <a:bodyPr/>
                    <a:lstStyle/>
                    <a:p>
                      <a:pPr algn="ctr" rtl="1">
                        <a:lnSpc>
                          <a:spcPct val="150000"/>
                        </a:lnSpc>
                        <a:spcAft>
                          <a:spcPts val="1000"/>
                        </a:spcAft>
                      </a:pPr>
                      <a:r>
                        <a:rPr lang="en-US" sz="1400" dirty="0">
                          <a:latin typeface="Calibri"/>
                          <a:ea typeface="Calibri"/>
                          <a:cs typeface="B Yagut"/>
                        </a:rPr>
                        <a:t>5 _ 20 mg</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1000"/>
                        </a:spcAft>
                      </a:pPr>
                      <a:r>
                        <a:rPr lang="en-US" sz="1400">
                          <a:latin typeface="Calibri"/>
                          <a:ea typeface="Calibri"/>
                          <a:cs typeface="B Yagut"/>
                        </a:rPr>
                        <a:t>Methadon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1000"/>
                        </a:spcAft>
                      </a:pPr>
                      <a:r>
                        <a:rPr lang="en-US" sz="1400" dirty="0">
                          <a:latin typeface="Calibri"/>
                          <a:ea typeface="Calibri"/>
                          <a:cs typeface="B Yagut"/>
                        </a:rPr>
                        <a:t>Tab/</a:t>
                      </a:r>
                      <a:r>
                        <a:rPr lang="en-US" sz="1400" dirty="0" err="1">
                          <a:latin typeface="Calibri"/>
                          <a:ea typeface="Calibri"/>
                          <a:cs typeface="B Yagut"/>
                        </a:rPr>
                        <a:t>Syr</a:t>
                      </a:r>
                      <a:endParaRPr lang="en-US" sz="14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6" name="Table 5"/>
          <p:cNvGraphicFramePr>
            <a:graphicFrameLocks noGrp="1"/>
          </p:cNvGraphicFramePr>
          <p:nvPr/>
        </p:nvGraphicFramePr>
        <p:xfrm>
          <a:off x="357158" y="3000372"/>
          <a:ext cx="8358246" cy="1006475"/>
        </p:xfrm>
        <a:graphic>
          <a:graphicData uri="http://schemas.openxmlformats.org/drawingml/2006/table">
            <a:tbl>
              <a:tblPr rtl="1"/>
              <a:tblGrid>
                <a:gridCol w="5976177"/>
                <a:gridCol w="2382069"/>
              </a:tblGrid>
              <a:tr h="556260">
                <a:tc>
                  <a:txBody>
                    <a:bodyPr/>
                    <a:lstStyle/>
                    <a:p>
                      <a:pPr algn="ctr" rtl="1">
                        <a:lnSpc>
                          <a:spcPct val="150000"/>
                        </a:lnSpc>
                        <a:spcAft>
                          <a:spcPts val="1000"/>
                        </a:spcAft>
                      </a:pPr>
                      <a:r>
                        <a:rPr lang="fa-IR" sz="1400" b="1" dirty="0">
                          <a:latin typeface="Calibri"/>
                          <a:ea typeface="Calibri"/>
                          <a:cs typeface="B Yagut"/>
                        </a:rPr>
                        <a:t>نام ژنريك</a:t>
                      </a:r>
                      <a:endParaRPr lang="en-US" sz="14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rtl="1">
                        <a:lnSpc>
                          <a:spcPct val="150000"/>
                        </a:lnSpc>
                        <a:spcAft>
                          <a:spcPts val="1000"/>
                        </a:spcAft>
                      </a:pPr>
                      <a:r>
                        <a:rPr lang="fa-IR" sz="1400" b="1">
                          <a:latin typeface="Calibri"/>
                          <a:ea typeface="Calibri"/>
                          <a:cs typeface="B Yagut"/>
                        </a:rPr>
                        <a:t>شکل دارویی</a:t>
                      </a:r>
                      <a:endParaRPr lang="en-US" sz="14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r>
              <a:tr h="450215">
                <a:tc>
                  <a:txBody>
                    <a:bodyPr/>
                    <a:lstStyle/>
                    <a:p>
                      <a:pPr algn="ctr" rtl="1">
                        <a:lnSpc>
                          <a:spcPct val="150000"/>
                        </a:lnSpc>
                        <a:spcAft>
                          <a:spcPts val="1000"/>
                        </a:spcAft>
                      </a:pPr>
                      <a:r>
                        <a:rPr lang="en-US" sz="1400" dirty="0">
                          <a:latin typeface="Calibri"/>
                          <a:ea typeface="Calibri"/>
                          <a:cs typeface="B Yagut"/>
                        </a:rPr>
                        <a:t>Morphine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1000"/>
                        </a:spcAft>
                      </a:pPr>
                      <a:r>
                        <a:rPr lang="en-US" sz="1400" dirty="0">
                          <a:latin typeface="Calibri"/>
                          <a:ea typeface="Calibri"/>
                          <a:cs typeface="B Yagut"/>
                        </a:rPr>
                        <a:t>Amp</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graphicFrame>
        <p:nvGraphicFramePr>
          <p:cNvPr id="7" name="Table 6"/>
          <p:cNvGraphicFramePr>
            <a:graphicFrameLocks noGrp="1"/>
          </p:cNvGraphicFramePr>
          <p:nvPr/>
        </p:nvGraphicFramePr>
        <p:xfrm>
          <a:off x="357158" y="4429132"/>
          <a:ext cx="8358246" cy="1006475"/>
        </p:xfrm>
        <a:graphic>
          <a:graphicData uri="http://schemas.openxmlformats.org/drawingml/2006/table">
            <a:tbl>
              <a:tblPr rtl="1"/>
              <a:tblGrid>
                <a:gridCol w="5976177"/>
                <a:gridCol w="2382069"/>
              </a:tblGrid>
              <a:tr h="556260">
                <a:tc>
                  <a:txBody>
                    <a:bodyPr/>
                    <a:lstStyle/>
                    <a:p>
                      <a:pPr algn="ctr" rtl="1">
                        <a:lnSpc>
                          <a:spcPct val="150000"/>
                        </a:lnSpc>
                        <a:spcAft>
                          <a:spcPts val="1000"/>
                        </a:spcAft>
                      </a:pPr>
                      <a:r>
                        <a:rPr lang="fa-IR" sz="1400" b="1" dirty="0">
                          <a:latin typeface="Calibri"/>
                          <a:ea typeface="Calibri"/>
                          <a:cs typeface="B Yagut"/>
                        </a:rPr>
                        <a:t>نام ژنريك</a:t>
                      </a:r>
                      <a:endParaRPr lang="en-US" sz="14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rtl="1">
                        <a:lnSpc>
                          <a:spcPct val="150000"/>
                        </a:lnSpc>
                        <a:spcAft>
                          <a:spcPts val="1000"/>
                        </a:spcAft>
                      </a:pPr>
                      <a:r>
                        <a:rPr lang="fa-IR" sz="1400" b="1">
                          <a:latin typeface="Calibri"/>
                          <a:ea typeface="Calibri"/>
                          <a:cs typeface="B Yagut"/>
                        </a:rPr>
                        <a:t>شکل دارویی</a:t>
                      </a:r>
                      <a:endParaRPr lang="en-US" sz="14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r>
              <a:tr h="450215">
                <a:tc>
                  <a:txBody>
                    <a:bodyPr/>
                    <a:lstStyle/>
                    <a:p>
                      <a:pPr algn="ctr" rtl="1">
                        <a:lnSpc>
                          <a:spcPct val="150000"/>
                        </a:lnSpc>
                        <a:spcAft>
                          <a:spcPts val="1000"/>
                        </a:spcAft>
                      </a:pPr>
                      <a:r>
                        <a:rPr lang="en-US" sz="1400">
                          <a:latin typeface="Calibri"/>
                          <a:ea typeface="Calibri"/>
                          <a:cs typeface="B Yagut"/>
                        </a:rPr>
                        <a:t>Pethidine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1000"/>
                        </a:spcAft>
                      </a:pPr>
                      <a:r>
                        <a:rPr lang="en-US" sz="1400" dirty="0">
                          <a:latin typeface="Calibri"/>
                          <a:ea typeface="Calibri"/>
                          <a:cs typeface="B Yagut"/>
                        </a:rPr>
                        <a:t>Amp</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Content Placeholder 7"/>
          <p:cNvSpPr>
            <a:spLocks noGrp="1"/>
          </p:cNvSpPr>
          <p:nvPr>
            <p:ph idx="1"/>
          </p:nvPr>
        </p:nvSpPr>
        <p:spPr>
          <a:xfrm>
            <a:off x="785786" y="428604"/>
            <a:ext cx="7515220" cy="900106"/>
          </a:xfrm>
        </p:spPr>
        <p:txBody>
          <a:bodyPr>
            <a:normAutofit/>
          </a:bodyPr>
          <a:lstStyle/>
          <a:p>
            <a:pPr algn="just" rtl="1">
              <a:buNone/>
            </a:pPr>
            <a:r>
              <a:rPr lang="fa-IR" sz="2400" b="1" i="1" dirty="0" smtClean="0">
                <a:solidFill>
                  <a:srgbClr val="92D050"/>
                </a:solidFill>
                <a:cs typeface="B Nazanin" pitchFamily="2" charset="-78"/>
              </a:rPr>
              <a:t>داروهای خانواده اوپیوئیدی دارای دو نقش ضددردی و کمک بیهوشی می باشند.</a:t>
            </a:r>
            <a:endParaRPr lang="en-US" sz="2400" b="1" i="1" dirty="0">
              <a:solidFill>
                <a:srgbClr val="92D050"/>
              </a:solidFill>
              <a:cs typeface="B Nazanin" pitchFamily="2" charset="-78"/>
            </a:endParaRPr>
          </a:p>
        </p:txBody>
      </p:sp>
      <p:sp>
        <p:nvSpPr>
          <p:cNvPr id="17409" name="Rectangle 1"/>
          <p:cNvSpPr>
            <a:spLocks noChangeArrowheads="1"/>
          </p:cNvSpPr>
          <p:nvPr/>
        </p:nvSpPr>
        <p:spPr bwMode="auto">
          <a:xfrm>
            <a:off x="0" y="5786454"/>
            <a:ext cx="8803885"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000"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همچنین یکسری دارو نظیر </a:t>
            </a:r>
            <a:r>
              <a:rPr kumimoji="0" lang="en-US" sz="2000" b="0" i="0" u="none" strike="noStrike" cap="none" normalizeH="0" baseline="0" dirty="0" err="1" smtClean="0">
                <a:ln>
                  <a:noFill/>
                </a:ln>
                <a:solidFill>
                  <a:schemeClr val="tx1"/>
                </a:solidFill>
                <a:effectLst/>
                <a:latin typeface="Calibri" pitchFamily="34" charset="0"/>
                <a:ea typeface="Calibri" pitchFamily="34" charset="0"/>
                <a:cs typeface="B Nazanin" pitchFamily="2" charset="-78"/>
              </a:rPr>
              <a:t>Phentanyl</a:t>
            </a:r>
            <a:r>
              <a:rPr kumimoji="0" lang="fa-IR" sz="2000"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 و </a:t>
            </a:r>
            <a:r>
              <a:rPr kumimoji="0" lang="en-US" sz="2000" b="0" i="0" u="none" strike="noStrike" cap="none" normalizeH="0" baseline="0" dirty="0" err="1" smtClean="0">
                <a:ln>
                  <a:noFill/>
                </a:ln>
                <a:solidFill>
                  <a:schemeClr val="tx1"/>
                </a:solidFill>
                <a:effectLst/>
                <a:latin typeface="Calibri" pitchFamily="34" charset="0"/>
                <a:ea typeface="Calibri" pitchFamily="34" charset="0"/>
                <a:cs typeface="B Nazanin" pitchFamily="2" charset="-78"/>
              </a:rPr>
              <a:t>Alphentanil</a:t>
            </a:r>
            <a:r>
              <a:rPr kumimoji="0" lang="fa-IR" sz="2000"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 و </a:t>
            </a:r>
            <a:r>
              <a:rPr kumimoji="0" lang="en-US" sz="2000" b="0" i="0" u="none" strike="noStrike" cap="none" normalizeH="0" baseline="0" dirty="0" err="1" smtClean="0">
                <a:ln>
                  <a:noFill/>
                </a:ln>
                <a:solidFill>
                  <a:schemeClr val="tx1"/>
                </a:solidFill>
                <a:effectLst/>
                <a:latin typeface="Calibri" pitchFamily="34" charset="0"/>
                <a:ea typeface="Calibri" pitchFamily="34" charset="0"/>
                <a:cs typeface="B Nazanin" pitchFamily="2" charset="-78"/>
              </a:rPr>
              <a:t>Remifentanil</a:t>
            </a:r>
            <a:r>
              <a:rPr kumimoji="0" lang="fa-IR" sz="2000"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 نیز در این دسته واقع می شوند.</a:t>
            </a:r>
            <a:endParaRPr kumimoji="0" lang="fa-IR" sz="2800" b="0" i="0" u="none" strike="noStrike" cap="none" normalizeH="0" baseline="0" dirty="0" smtClean="0">
              <a:ln>
                <a:noFill/>
              </a:ln>
              <a:solidFill>
                <a:schemeClr val="tx1"/>
              </a:solidFill>
              <a:effectLst/>
              <a:latin typeface="Arial" pitchFamily="34" charset="0"/>
              <a:cs typeface="B Nazanin" pitchFamily="2" charset="-78"/>
            </a:endParaRPr>
          </a:p>
        </p:txBody>
      </p:sp>
    </p:spTree>
  </p:cSld>
  <p:clrMapOvr>
    <a:masterClrMapping/>
  </p:clrMapOvr>
  <p:transition spd="slow">
    <p:wheel spokes="8"/>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strVal val="#ppt_w*0.70"/>
                                          </p:val>
                                        </p:tav>
                                        <p:tav tm="100000">
                                          <p:val>
                                            <p:strVal val="#ppt_w"/>
                                          </p:val>
                                        </p:tav>
                                      </p:tavLst>
                                    </p:anim>
                                    <p:anim calcmode="lin" valueType="num">
                                      <p:cBhvr>
                                        <p:cTn id="8" dur="1000" fill="hold"/>
                                        <p:tgtEl>
                                          <p:spTgt spid="5"/>
                                        </p:tgtEl>
                                        <p:attrNameLst>
                                          <p:attrName>ppt_h</p:attrName>
                                        </p:attrNameLst>
                                      </p:cBhvr>
                                      <p:tavLst>
                                        <p:tav tm="0">
                                          <p:val>
                                            <p:strVal val="#ppt_h"/>
                                          </p:val>
                                        </p:tav>
                                        <p:tav tm="100000">
                                          <p:val>
                                            <p:strVal val="#ppt_h"/>
                                          </p:val>
                                        </p:tav>
                                      </p:tavLst>
                                    </p:anim>
                                    <p:animEffect transition="in" filter="fade">
                                      <p:cBhvr>
                                        <p:cTn id="9" dur="1000"/>
                                        <p:tgtEl>
                                          <p:spTgt spid="5"/>
                                        </p:tgtEl>
                                      </p:cBhvr>
                                    </p:animEffect>
                                  </p:childTnLst>
                                </p:cTn>
                              </p:par>
                              <p:par>
                                <p:cTn id="10" presetID="10" presetClass="entr" presetSubtype="0" fill="hold"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2000"/>
                                        <p:tgtEl>
                                          <p:spTgt spid="6"/>
                                        </p:tgtEl>
                                      </p:cBhvr>
                                    </p:animEffect>
                                  </p:childTnLst>
                                </p:cTn>
                              </p:par>
                            </p:childTnLst>
                          </p:cTn>
                        </p:par>
                        <p:par>
                          <p:cTn id="13" fill="hold">
                            <p:stCondLst>
                              <p:cond delay="2000"/>
                            </p:stCondLst>
                            <p:childTnLst>
                              <p:par>
                                <p:cTn id="14" presetID="37" presetClass="entr" presetSubtype="0" fill="hold"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fade">
                                      <p:cBhvr>
                                        <p:cTn id="16" dur="1000"/>
                                        <p:tgtEl>
                                          <p:spTgt spid="7"/>
                                        </p:tgtEl>
                                      </p:cBhvr>
                                    </p:animEffect>
                                    <p:anim calcmode="lin" valueType="num">
                                      <p:cBhvr>
                                        <p:cTn id="17" dur="1000" fill="hold"/>
                                        <p:tgtEl>
                                          <p:spTgt spid="7"/>
                                        </p:tgtEl>
                                        <p:attrNameLst>
                                          <p:attrName>ppt_x</p:attrName>
                                        </p:attrNameLst>
                                      </p:cBhvr>
                                      <p:tavLst>
                                        <p:tav tm="0">
                                          <p:val>
                                            <p:strVal val="#ppt_x"/>
                                          </p:val>
                                        </p:tav>
                                        <p:tav tm="100000">
                                          <p:val>
                                            <p:strVal val="#ppt_x"/>
                                          </p:val>
                                        </p:tav>
                                      </p:tavLst>
                                    </p:anim>
                                    <p:anim calcmode="lin" valueType="num">
                                      <p:cBhvr>
                                        <p:cTn id="18" dur="900" decel="100000" fill="hold"/>
                                        <p:tgtEl>
                                          <p:spTgt spid="7"/>
                                        </p:tgtEl>
                                        <p:attrNameLst>
                                          <p:attrName>ppt_y</p:attrName>
                                        </p:attrNameLst>
                                      </p:cBhvr>
                                      <p:tavLst>
                                        <p:tav tm="0">
                                          <p:val>
                                            <p:strVal val="#ppt_y+1"/>
                                          </p:val>
                                        </p:tav>
                                        <p:tav tm="100000">
                                          <p:val>
                                            <p:strVal val="#ppt_y-.03"/>
                                          </p:val>
                                        </p:tav>
                                      </p:tavLst>
                                    </p:anim>
                                    <p:anim calcmode="lin" valueType="num">
                                      <p:cBhvr>
                                        <p:cTn id="19" dur="100" accel="100000" fill="hold">
                                          <p:stCondLst>
                                            <p:cond delay="900"/>
                                          </p:stCondLst>
                                        </p:cTn>
                                        <p:tgtEl>
                                          <p:spTgt spid="7"/>
                                        </p:tgtEl>
                                        <p:attrNameLst>
                                          <p:attrName>ppt_y</p:attrName>
                                        </p:attrNameLst>
                                      </p:cBhvr>
                                      <p:tavLst>
                                        <p:tav tm="0">
                                          <p:val>
                                            <p:strVal val="#ppt_y-.03"/>
                                          </p:val>
                                        </p:tav>
                                        <p:tav tm="100000">
                                          <p:val>
                                            <p:strVal val="#ppt_y"/>
                                          </p:val>
                                        </p:tav>
                                      </p:tavLst>
                                    </p:anim>
                                  </p:childTnLst>
                                </p:cTn>
                              </p:par>
                            </p:childTnLst>
                          </p:cTn>
                        </p:par>
                        <p:par>
                          <p:cTn id="20" fill="hold">
                            <p:stCondLst>
                              <p:cond delay="3000"/>
                            </p:stCondLst>
                            <p:childTnLst>
                              <p:par>
                                <p:cTn id="21" presetID="47" presetClass="entr" presetSubtype="0" fill="hold" grpId="0" nodeType="afterEffect">
                                  <p:stCondLst>
                                    <p:cond delay="0"/>
                                  </p:stCondLst>
                                  <p:childTnLst>
                                    <p:set>
                                      <p:cBhvr>
                                        <p:cTn id="22" dur="1" fill="hold">
                                          <p:stCondLst>
                                            <p:cond delay="0"/>
                                          </p:stCondLst>
                                        </p:cTn>
                                        <p:tgtEl>
                                          <p:spTgt spid="17409"/>
                                        </p:tgtEl>
                                        <p:attrNameLst>
                                          <p:attrName>style.visibility</p:attrName>
                                        </p:attrNameLst>
                                      </p:cBhvr>
                                      <p:to>
                                        <p:strVal val="visible"/>
                                      </p:to>
                                    </p:set>
                                    <p:animEffect transition="in" filter="fade">
                                      <p:cBhvr>
                                        <p:cTn id="23" dur="2000"/>
                                        <p:tgtEl>
                                          <p:spTgt spid="17409"/>
                                        </p:tgtEl>
                                      </p:cBhvr>
                                    </p:animEffect>
                                    <p:anim calcmode="lin" valueType="num">
                                      <p:cBhvr>
                                        <p:cTn id="24" dur="2000" fill="hold"/>
                                        <p:tgtEl>
                                          <p:spTgt spid="17409"/>
                                        </p:tgtEl>
                                        <p:attrNameLst>
                                          <p:attrName>ppt_x</p:attrName>
                                        </p:attrNameLst>
                                      </p:cBhvr>
                                      <p:tavLst>
                                        <p:tav tm="0">
                                          <p:val>
                                            <p:strVal val="#ppt_x"/>
                                          </p:val>
                                        </p:tav>
                                        <p:tav tm="100000">
                                          <p:val>
                                            <p:strVal val="#ppt_x"/>
                                          </p:val>
                                        </p:tav>
                                      </p:tavLst>
                                    </p:anim>
                                    <p:anim calcmode="lin" valueType="num">
                                      <p:cBhvr>
                                        <p:cTn id="25" dur="2000" fill="hold"/>
                                        <p:tgtEl>
                                          <p:spTgt spid="1740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40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800" dirty="0" smtClean="0">
                <a:solidFill>
                  <a:srgbClr val="92D050"/>
                </a:solidFill>
                <a:latin typeface="Times New Roman" pitchFamily="18" charset="0"/>
                <a:cs typeface="Times New Roman" pitchFamily="18" charset="0"/>
              </a:rPr>
              <a:t>NSAID</a:t>
            </a:r>
            <a:endParaRPr lang="en-US" sz="4800" dirty="0">
              <a:solidFill>
                <a:srgbClr val="92D050"/>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lgn="just" rtl="1">
              <a:buNone/>
            </a:pPr>
            <a:r>
              <a:rPr lang="fa-IR" dirty="0" smtClean="0">
                <a:cs typeface="B Nazanin" pitchFamily="2" charset="-78"/>
              </a:rPr>
              <a:t>مسکن                                                                     </a:t>
            </a:r>
            <a:r>
              <a:rPr lang="en-US" dirty="0" smtClean="0">
                <a:cs typeface="B Nazanin" pitchFamily="2" charset="-78"/>
              </a:rPr>
              <a:t>NSAID </a:t>
            </a:r>
            <a:r>
              <a:rPr lang="en-US" dirty="0" smtClean="0">
                <a:solidFill>
                  <a:srgbClr val="00B0F0"/>
                </a:solidFill>
                <a:cs typeface="B Nazanin" pitchFamily="2" charset="-78"/>
              </a:rPr>
              <a:t>(Non Steroidal Anti Inflammatory Drug)</a:t>
            </a:r>
            <a:r>
              <a:rPr lang="fa-IR" dirty="0" smtClean="0">
                <a:solidFill>
                  <a:srgbClr val="00B0F0"/>
                </a:solidFill>
                <a:cs typeface="B Nazanin" pitchFamily="2" charset="-78"/>
              </a:rPr>
              <a:t> </a:t>
            </a:r>
            <a:r>
              <a:rPr lang="fa-IR" dirty="0" smtClean="0">
                <a:cs typeface="B Nazanin" pitchFamily="2" charset="-78"/>
              </a:rPr>
              <a:t>داروهای ضد التهاب غیر استروئیدی اند که به صورت محیطی عمل کرده و مانند مسکن های اُپیوئیدی وارد مغز نمی شوند.</a:t>
            </a:r>
            <a:endParaRPr lang="en-US" dirty="0" smtClean="0">
              <a:cs typeface="B Nazanin" pitchFamily="2" charset="-78"/>
            </a:endParaRPr>
          </a:p>
          <a:p>
            <a:pPr algn="just" rtl="1">
              <a:buNone/>
            </a:pPr>
            <a:r>
              <a:rPr lang="fa-IR" dirty="0" smtClean="0">
                <a:cs typeface="B Nazanin" pitchFamily="2" charset="-78"/>
              </a:rPr>
              <a:t>این گونه مسکن ها اگر با معده خالی مصرف شوند، منجر به زخم معده می شوند پس حتماً باید آنرا بعد ازغذا مصرف کرد، کار اصلی اینگونه مسکن ها: </a:t>
            </a:r>
            <a:r>
              <a:rPr lang="fa-IR" dirty="0" smtClean="0">
                <a:solidFill>
                  <a:srgbClr val="00B0F0"/>
                </a:solidFill>
                <a:cs typeface="B Nazanin" pitchFamily="2" charset="-78"/>
              </a:rPr>
              <a:t>1) ضد تب 2) ضد درد و 3) ضد التهاب </a:t>
            </a:r>
            <a:r>
              <a:rPr lang="fa-IR" dirty="0" smtClean="0">
                <a:cs typeface="B Nazanin" pitchFamily="2" charset="-78"/>
              </a:rPr>
              <a:t>بودن آن ها است. داروهای </a:t>
            </a:r>
            <a:r>
              <a:rPr lang="en-US" dirty="0" smtClean="0">
                <a:cs typeface="B Nazanin" pitchFamily="2" charset="-78"/>
              </a:rPr>
              <a:t>NSAID </a:t>
            </a:r>
            <a:r>
              <a:rPr lang="fa-IR" dirty="0" smtClean="0">
                <a:cs typeface="B Nazanin" pitchFamily="2" charset="-78"/>
              </a:rPr>
              <a:t>می توانند باعث افزایش فشار خون شوند.</a:t>
            </a:r>
            <a:endParaRPr lang="en-US" dirty="0" smtClean="0">
              <a:cs typeface="B Nazanin" pitchFamily="2" charset="-78"/>
            </a:endParaRPr>
          </a:p>
          <a:p>
            <a:pPr algn="just" rtl="1">
              <a:buNone/>
            </a:pPr>
            <a:r>
              <a:rPr lang="fa-IR" dirty="0" smtClean="0">
                <a:cs typeface="B Nazanin" pitchFamily="2" charset="-78"/>
              </a:rPr>
              <a:t>سردسته مسکن های </a:t>
            </a:r>
            <a:r>
              <a:rPr lang="en-US" dirty="0" smtClean="0">
                <a:cs typeface="B Nazanin" pitchFamily="2" charset="-78"/>
              </a:rPr>
              <a:t>NSAID</a:t>
            </a:r>
            <a:r>
              <a:rPr lang="fa-IR" dirty="0" smtClean="0">
                <a:cs typeface="B Nazanin" pitchFamily="2" charset="-78"/>
              </a:rPr>
              <a:t> که وارد بازار شد می توان به داروی زیر اشاره کرد:</a:t>
            </a:r>
            <a:endParaRPr lang="en-US" dirty="0" smtClean="0">
              <a:cs typeface="B Nazanin" pitchFamily="2" charset="-78"/>
            </a:endParaRPr>
          </a:p>
          <a:p>
            <a:pPr algn="just" rtl="1">
              <a:buNone/>
            </a:pPr>
            <a:endParaRPr lang="en-US" dirty="0">
              <a:cs typeface="B Nazanin" pitchFamily="2" charset="-78"/>
            </a:endParaRPr>
          </a:p>
        </p:txBody>
      </p:sp>
    </p:spTree>
  </p:cSld>
  <p:clrMapOvr>
    <a:masterClrMapping/>
  </p:clrMapOvr>
  <p:transition spd="slow">
    <p:cover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0"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600" decel="100000"/>
                                        <p:tgtEl>
                                          <p:spTgt spid="2"/>
                                        </p:tgtEl>
                                      </p:cBhvr>
                                    </p:animEffect>
                                    <p:anim calcmode="lin" valueType="num">
                                      <p:cBhvr>
                                        <p:cTn id="8" dur="1600" decel="100000" fill="hold"/>
                                        <p:tgtEl>
                                          <p:spTgt spid="2"/>
                                        </p:tgtEl>
                                        <p:attrNameLst>
                                          <p:attrName>style.rotation</p:attrName>
                                        </p:attrNameLst>
                                      </p:cBhvr>
                                      <p:tavLst>
                                        <p:tav tm="0">
                                          <p:val>
                                            <p:fltVal val="-90"/>
                                          </p:val>
                                        </p:tav>
                                        <p:tav tm="100000">
                                          <p:val>
                                            <p:fltVal val="0"/>
                                          </p:val>
                                        </p:tav>
                                      </p:tavLst>
                                    </p:anim>
                                    <p:anim calcmode="lin" valueType="num">
                                      <p:cBhvr>
                                        <p:cTn id="9" dur="1600" decel="100000" fill="hold"/>
                                        <p:tgtEl>
                                          <p:spTgt spid="2"/>
                                        </p:tgtEl>
                                        <p:attrNameLst>
                                          <p:attrName>ppt_x</p:attrName>
                                        </p:attrNameLst>
                                      </p:cBhvr>
                                      <p:tavLst>
                                        <p:tav tm="0">
                                          <p:val>
                                            <p:strVal val="#ppt_x+0.4"/>
                                          </p:val>
                                        </p:tav>
                                        <p:tav tm="100000">
                                          <p:val>
                                            <p:strVal val="#ppt_x-0.05"/>
                                          </p:val>
                                        </p:tav>
                                      </p:tavLst>
                                    </p:anim>
                                    <p:anim calcmode="lin" valueType="num">
                                      <p:cBhvr>
                                        <p:cTn id="10" dur="1600" decel="100000" fill="hold"/>
                                        <p:tgtEl>
                                          <p:spTgt spid="2"/>
                                        </p:tgtEl>
                                        <p:attrNameLst>
                                          <p:attrName>ppt_y</p:attrName>
                                        </p:attrNameLst>
                                      </p:cBhvr>
                                      <p:tavLst>
                                        <p:tav tm="0">
                                          <p:val>
                                            <p:strVal val="#ppt_y-0.4"/>
                                          </p:val>
                                        </p:tav>
                                        <p:tav tm="100000">
                                          <p:val>
                                            <p:strVal val="#ppt_y+0.1"/>
                                          </p:val>
                                        </p:tav>
                                      </p:tavLst>
                                    </p:anim>
                                    <p:anim calcmode="lin" valueType="num">
                                      <p:cBhvr>
                                        <p:cTn id="11" dur="400" accel="100000" fill="hold">
                                          <p:stCondLst>
                                            <p:cond delay="1600"/>
                                          </p:stCondLst>
                                        </p:cTn>
                                        <p:tgtEl>
                                          <p:spTgt spid="2"/>
                                        </p:tgtEl>
                                        <p:attrNameLst>
                                          <p:attrName>ppt_x</p:attrName>
                                        </p:attrNameLst>
                                      </p:cBhvr>
                                      <p:tavLst>
                                        <p:tav tm="0">
                                          <p:val>
                                            <p:strVal val="#ppt_x-0.05"/>
                                          </p:val>
                                        </p:tav>
                                        <p:tav tm="100000">
                                          <p:val>
                                            <p:strVal val="#ppt_x"/>
                                          </p:val>
                                        </p:tav>
                                      </p:tavLst>
                                    </p:anim>
                                    <p:anim calcmode="lin" valueType="num">
                                      <p:cBhvr>
                                        <p:cTn id="12" dur="400" accel="100000" fill="hold">
                                          <p:stCondLst>
                                            <p:cond delay="1600"/>
                                          </p:stCondLst>
                                        </p:cTn>
                                        <p:tgtEl>
                                          <p:spTgt spid="2"/>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r"/>
            <a:r>
              <a:rPr lang="fa-IR" sz="2800" dirty="0" smtClean="0">
                <a:solidFill>
                  <a:schemeClr val="tx1"/>
                </a:solidFill>
                <a:cs typeface="+mn-cs"/>
              </a:rPr>
              <a:t>آسپرین با دوز زیر در این دسته است</a:t>
            </a:r>
            <a:r>
              <a:rPr lang="en-US" sz="2800" dirty="0" smtClean="0">
                <a:solidFill>
                  <a:schemeClr val="tx1"/>
                </a:solidFill>
                <a:cs typeface="+mn-cs"/>
              </a:rPr>
              <a:t/>
            </a:r>
            <a:br>
              <a:rPr lang="en-US" sz="2800" dirty="0" smtClean="0">
                <a:solidFill>
                  <a:schemeClr val="tx1"/>
                </a:solidFill>
                <a:cs typeface="+mn-cs"/>
              </a:rPr>
            </a:br>
            <a:r>
              <a:rPr lang="en-US" sz="2800" dirty="0" smtClean="0">
                <a:solidFill>
                  <a:schemeClr val="tx1"/>
                </a:solidFill>
                <a:cs typeface="+mn-cs"/>
              </a:rPr>
              <a:t>A.S.A </a:t>
            </a:r>
            <a:r>
              <a:rPr lang="fa-IR" sz="2800" dirty="0" smtClean="0">
                <a:solidFill>
                  <a:schemeClr val="tx1"/>
                </a:solidFill>
                <a:cs typeface="+mn-cs"/>
              </a:rPr>
              <a:t>(آسپرین) </a:t>
            </a:r>
            <a:r>
              <a:rPr lang="en-US" sz="2800" dirty="0" smtClean="0">
                <a:solidFill>
                  <a:schemeClr val="tx1"/>
                </a:solidFill>
                <a:cs typeface="+mn-cs"/>
              </a:rPr>
              <a:t> 325mg - 6 g</a:t>
            </a:r>
            <a:endParaRPr lang="en-US" sz="2800" dirty="0">
              <a:solidFill>
                <a:schemeClr val="tx1"/>
              </a:solidFill>
              <a:cs typeface="+mn-cs"/>
            </a:endParaRPr>
          </a:p>
        </p:txBody>
      </p:sp>
      <p:sp>
        <p:nvSpPr>
          <p:cNvPr id="3" name="Content Placeholder 2"/>
          <p:cNvSpPr>
            <a:spLocks noGrp="1"/>
          </p:cNvSpPr>
          <p:nvPr>
            <p:ph idx="1"/>
          </p:nvPr>
        </p:nvSpPr>
        <p:spPr>
          <a:xfrm>
            <a:off x="457200" y="1357298"/>
            <a:ext cx="8229600" cy="614354"/>
          </a:xfrm>
        </p:spPr>
        <p:txBody>
          <a:bodyPr/>
          <a:lstStyle/>
          <a:p>
            <a:pPr algn="just" rtl="1">
              <a:buNone/>
            </a:pPr>
            <a:r>
              <a:rPr lang="fa-IR" dirty="0" smtClean="0">
                <a:cs typeface="B Nazanin" pitchFamily="2" charset="-78"/>
              </a:rPr>
              <a:t>داروی بعدی:</a:t>
            </a:r>
            <a:endParaRPr lang="en-US" dirty="0" smtClean="0">
              <a:cs typeface="B Nazanin" pitchFamily="2" charset="-78"/>
            </a:endParaRPr>
          </a:p>
          <a:p>
            <a:pPr algn="just" rtl="1">
              <a:buNone/>
            </a:pPr>
            <a:endParaRPr lang="en-US" dirty="0"/>
          </a:p>
        </p:txBody>
      </p:sp>
      <p:graphicFrame>
        <p:nvGraphicFramePr>
          <p:cNvPr id="5" name="Table 4"/>
          <p:cNvGraphicFramePr>
            <a:graphicFrameLocks noGrp="1"/>
          </p:cNvGraphicFramePr>
          <p:nvPr/>
        </p:nvGraphicFramePr>
        <p:xfrm>
          <a:off x="571471" y="2000240"/>
          <a:ext cx="8143933" cy="4907280"/>
        </p:xfrm>
        <a:graphic>
          <a:graphicData uri="http://schemas.openxmlformats.org/drawingml/2006/table">
            <a:tbl>
              <a:tblPr rtl="1"/>
              <a:tblGrid>
                <a:gridCol w="3426937"/>
                <a:gridCol w="3372304"/>
                <a:gridCol w="1344692"/>
              </a:tblGrid>
              <a:tr h="351609">
                <a:tc>
                  <a:txBody>
                    <a:bodyPr/>
                    <a:lstStyle/>
                    <a:p>
                      <a:pPr algn="ctr" rtl="1">
                        <a:lnSpc>
                          <a:spcPct val="150000"/>
                        </a:lnSpc>
                        <a:spcAft>
                          <a:spcPts val="1000"/>
                        </a:spcAft>
                      </a:pPr>
                      <a:r>
                        <a:rPr lang="fa-IR" sz="1800" b="1" dirty="0">
                          <a:latin typeface="Calibri"/>
                          <a:ea typeface="Calibri"/>
                          <a:cs typeface="B Yagut"/>
                        </a:rPr>
                        <a:t>دوز</a:t>
                      </a:r>
                      <a:endParaRPr lang="en-US" sz="18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rtl="1">
                        <a:lnSpc>
                          <a:spcPct val="150000"/>
                        </a:lnSpc>
                        <a:spcAft>
                          <a:spcPts val="1000"/>
                        </a:spcAft>
                      </a:pPr>
                      <a:r>
                        <a:rPr lang="fa-IR" sz="1800" b="1">
                          <a:latin typeface="Calibri"/>
                          <a:ea typeface="Calibri"/>
                          <a:cs typeface="B Yagut"/>
                        </a:rPr>
                        <a:t>نام ژنريك</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rtl="1">
                        <a:lnSpc>
                          <a:spcPct val="150000"/>
                        </a:lnSpc>
                        <a:spcAft>
                          <a:spcPts val="1000"/>
                        </a:spcAft>
                      </a:pPr>
                      <a:r>
                        <a:rPr lang="fa-IR" sz="1800" b="1">
                          <a:latin typeface="Calibri"/>
                          <a:ea typeface="Calibri"/>
                          <a:cs typeface="B Yagut"/>
                        </a:rPr>
                        <a:t>شکل دارویی</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r>
              <a:tr h="1825018">
                <a:tc>
                  <a:txBody>
                    <a:bodyPr/>
                    <a:lstStyle/>
                    <a:p>
                      <a:pPr algn="ctr" rtl="1">
                        <a:lnSpc>
                          <a:spcPct val="150000"/>
                        </a:lnSpc>
                        <a:spcAft>
                          <a:spcPts val="1000"/>
                        </a:spcAft>
                      </a:pPr>
                      <a:r>
                        <a:rPr lang="en-US" sz="1800" dirty="0">
                          <a:latin typeface="Calibri"/>
                          <a:ea typeface="Calibri"/>
                          <a:cs typeface="B Yagut"/>
                        </a:rPr>
                        <a:t>200 _ 400 mg</a:t>
                      </a:r>
                    </a:p>
                    <a:p>
                      <a:pPr algn="ctr" rtl="1">
                        <a:lnSpc>
                          <a:spcPct val="150000"/>
                        </a:lnSpc>
                        <a:spcAft>
                          <a:spcPts val="1000"/>
                        </a:spcAft>
                      </a:pPr>
                      <a:r>
                        <a:rPr lang="en-US" sz="1800" dirty="0">
                          <a:latin typeface="Calibri"/>
                          <a:ea typeface="Calibri"/>
                          <a:cs typeface="B Yagut"/>
                        </a:rPr>
                        <a:t>100 mg</a:t>
                      </a:r>
                    </a:p>
                    <a:p>
                      <a:pPr algn="ctr" rtl="1">
                        <a:lnSpc>
                          <a:spcPct val="150000"/>
                        </a:lnSpc>
                        <a:spcAft>
                          <a:spcPts val="1000"/>
                        </a:spcAft>
                      </a:pPr>
                      <a:r>
                        <a:rPr lang="en-US" sz="1800" dirty="0">
                          <a:latin typeface="Calibri"/>
                          <a:ea typeface="Calibri"/>
                          <a:cs typeface="B Yagut"/>
                        </a:rPr>
                        <a:t>200 _ 400 mg</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1000"/>
                        </a:spcAft>
                      </a:pPr>
                      <a:r>
                        <a:rPr lang="en-US" sz="1800" dirty="0">
                          <a:latin typeface="Calibri"/>
                          <a:ea typeface="Calibri"/>
                          <a:cs typeface="B Yagut"/>
                        </a:rPr>
                        <a:t>Ibuprofen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1000"/>
                        </a:spcAft>
                      </a:pPr>
                      <a:r>
                        <a:rPr lang="en-US" sz="1800">
                          <a:latin typeface="Calibri"/>
                          <a:ea typeface="Calibri"/>
                          <a:cs typeface="B Yagut"/>
                        </a:rPr>
                        <a:t>Tab</a:t>
                      </a:r>
                    </a:p>
                    <a:p>
                      <a:pPr algn="ctr" rtl="1">
                        <a:lnSpc>
                          <a:spcPct val="150000"/>
                        </a:lnSpc>
                        <a:spcAft>
                          <a:spcPts val="1000"/>
                        </a:spcAft>
                      </a:pPr>
                      <a:r>
                        <a:rPr lang="en-US" sz="1800">
                          <a:latin typeface="Calibri"/>
                          <a:ea typeface="Calibri"/>
                          <a:cs typeface="B Yagut"/>
                        </a:rPr>
                        <a:t>Syr</a:t>
                      </a:r>
                    </a:p>
                    <a:p>
                      <a:pPr algn="ctr" rtl="1">
                        <a:lnSpc>
                          <a:spcPct val="150000"/>
                        </a:lnSpc>
                        <a:spcAft>
                          <a:spcPts val="1000"/>
                        </a:spcAft>
                      </a:pPr>
                      <a:r>
                        <a:rPr lang="en-US" sz="1800">
                          <a:latin typeface="Calibri"/>
                          <a:ea typeface="Calibri"/>
                          <a:cs typeface="B Yagut"/>
                        </a:rPr>
                        <a:t>Soft gel</a:t>
                      </a:r>
                    </a:p>
                    <a:p>
                      <a:pPr algn="ctr" rtl="1">
                        <a:lnSpc>
                          <a:spcPct val="150000"/>
                        </a:lnSpc>
                        <a:spcAft>
                          <a:spcPts val="1000"/>
                        </a:spcAft>
                      </a:pPr>
                      <a:r>
                        <a:rPr lang="en-US" sz="1800">
                          <a:latin typeface="Calibri"/>
                          <a:ea typeface="Calibri"/>
                          <a:cs typeface="B Yagut"/>
                        </a:rPr>
                        <a:t>Topical Gel</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1609">
                <a:tc>
                  <a:txBody>
                    <a:bodyPr/>
                    <a:lstStyle/>
                    <a:p>
                      <a:pPr algn="ctr" rtl="1">
                        <a:lnSpc>
                          <a:spcPct val="150000"/>
                        </a:lnSpc>
                        <a:spcAft>
                          <a:spcPts val="1000"/>
                        </a:spcAft>
                      </a:pPr>
                      <a:r>
                        <a:rPr lang="fa-IR" sz="1800">
                          <a:latin typeface="Calibri"/>
                          <a:ea typeface="Calibri"/>
                          <a:cs typeface="B Yagut"/>
                        </a:rPr>
                        <a:t>کارخانه و کشور سازنده</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gridSpan="2">
                  <a:txBody>
                    <a:bodyPr/>
                    <a:lstStyle/>
                    <a:p>
                      <a:pPr algn="ctr" rtl="1">
                        <a:lnSpc>
                          <a:spcPct val="150000"/>
                        </a:lnSpc>
                        <a:spcAft>
                          <a:spcPts val="1000"/>
                        </a:spcAft>
                      </a:pPr>
                      <a:r>
                        <a:rPr lang="fa-IR" sz="1800">
                          <a:latin typeface="Calibri"/>
                          <a:ea typeface="Calibri"/>
                          <a:cs typeface="B Yagut"/>
                        </a:rPr>
                        <a:t>نام تجاری</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hMerge="1">
                  <a:txBody>
                    <a:bodyPr/>
                    <a:lstStyle/>
                    <a:p>
                      <a:endParaRPr lang="en-US"/>
                    </a:p>
                  </a:txBody>
                  <a:tcPr/>
                </a:tc>
              </a:tr>
              <a:tr h="351609">
                <a:tc>
                  <a:txBody>
                    <a:bodyPr/>
                    <a:lstStyle/>
                    <a:p>
                      <a:pPr algn="ctr" rtl="1">
                        <a:lnSpc>
                          <a:spcPct val="150000"/>
                        </a:lnSpc>
                        <a:spcAft>
                          <a:spcPts val="1000"/>
                        </a:spcAft>
                      </a:pPr>
                      <a:r>
                        <a:rPr lang="en-US" sz="1800">
                          <a:latin typeface="Calibri"/>
                          <a:ea typeface="Calibri"/>
                          <a:cs typeface="B Yagut"/>
                        </a:rPr>
                        <a:t>Actover.Co _ Slovenia</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lnSpc>
                          <a:spcPct val="150000"/>
                        </a:lnSpc>
                        <a:spcAft>
                          <a:spcPts val="1000"/>
                        </a:spcAft>
                      </a:pPr>
                      <a:r>
                        <a:rPr lang="en-US" sz="1800">
                          <a:latin typeface="Calibri"/>
                          <a:ea typeface="Calibri"/>
                          <a:cs typeface="B Yagut"/>
                        </a:rPr>
                        <a:t>Actopin   ( Tab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351609">
                <a:tc>
                  <a:txBody>
                    <a:bodyPr/>
                    <a:lstStyle/>
                    <a:p>
                      <a:pPr algn="ctr" rtl="1">
                        <a:lnSpc>
                          <a:spcPct val="150000"/>
                        </a:lnSpc>
                        <a:spcAft>
                          <a:spcPts val="1000"/>
                        </a:spcAft>
                      </a:pPr>
                      <a:r>
                        <a:rPr lang="en-US" sz="1800">
                          <a:latin typeface="Calibri"/>
                          <a:ea typeface="Calibri"/>
                          <a:cs typeface="B Yagut"/>
                        </a:rPr>
                        <a:t>Pfizer _ USA</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lnSpc>
                          <a:spcPct val="150000"/>
                        </a:lnSpc>
                        <a:spcAft>
                          <a:spcPts val="1000"/>
                        </a:spcAft>
                      </a:pPr>
                      <a:r>
                        <a:rPr lang="en-US" sz="1800">
                          <a:latin typeface="Calibri"/>
                          <a:ea typeface="Calibri"/>
                          <a:cs typeface="B Yagut"/>
                        </a:rPr>
                        <a:t>Advil      ( Soft gel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351609">
                <a:tc>
                  <a:txBody>
                    <a:bodyPr/>
                    <a:lstStyle/>
                    <a:p>
                      <a:pPr algn="ctr" rtl="1">
                        <a:lnSpc>
                          <a:spcPct val="150000"/>
                        </a:lnSpc>
                        <a:spcAft>
                          <a:spcPts val="1000"/>
                        </a:spcAft>
                      </a:pPr>
                      <a:r>
                        <a:rPr lang="en-US" sz="1800">
                          <a:latin typeface="Calibri"/>
                          <a:ea typeface="Calibri"/>
                          <a:cs typeface="B Yagut"/>
                        </a:rPr>
                        <a:t>Daana _ Iran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lnSpc>
                          <a:spcPct val="150000"/>
                        </a:lnSpc>
                        <a:spcAft>
                          <a:spcPts val="1000"/>
                        </a:spcAft>
                      </a:pPr>
                      <a:r>
                        <a:rPr lang="en-US" sz="1800">
                          <a:latin typeface="Calibri"/>
                          <a:ea typeface="Calibri"/>
                          <a:cs typeface="B Yagut"/>
                        </a:rPr>
                        <a:t>Gelofen      ( Soft gel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351609">
                <a:tc>
                  <a:txBody>
                    <a:bodyPr/>
                    <a:lstStyle/>
                    <a:p>
                      <a:pPr algn="ctr" rtl="1">
                        <a:lnSpc>
                          <a:spcPct val="150000"/>
                        </a:lnSpc>
                        <a:spcAft>
                          <a:spcPts val="1000"/>
                        </a:spcAft>
                      </a:pPr>
                      <a:r>
                        <a:rPr lang="en-US" sz="1800">
                          <a:latin typeface="Calibri"/>
                          <a:ea typeface="Calibri"/>
                          <a:cs typeface="B Yagut"/>
                        </a:rPr>
                        <a:t>Jaber _ Iran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lnSpc>
                          <a:spcPct val="150000"/>
                        </a:lnSpc>
                        <a:spcAft>
                          <a:spcPts val="1000"/>
                        </a:spcAft>
                      </a:pPr>
                      <a:r>
                        <a:rPr lang="en-US" sz="1800">
                          <a:latin typeface="Calibri"/>
                          <a:ea typeface="Calibri"/>
                          <a:cs typeface="B Yagut"/>
                        </a:rPr>
                        <a:t>Gelopain        ( Soft gel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351609">
                <a:tc>
                  <a:txBody>
                    <a:bodyPr/>
                    <a:lstStyle/>
                    <a:p>
                      <a:pPr algn="ctr" rtl="1">
                        <a:lnSpc>
                          <a:spcPct val="150000"/>
                        </a:lnSpc>
                        <a:spcAft>
                          <a:spcPts val="1000"/>
                        </a:spcAft>
                      </a:pPr>
                      <a:r>
                        <a:rPr lang="en-US" sz="1800">
                          <a:latin typeface="Calibri"/>
                          <a:ea typeface="Calibri"/>
                          <a:cs typeface="B Yagut"/>
                        </a:rPr>
                        <a:t>Kish Medipharm _ Iran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lnSpc>
                          <a:spcPct val="150000"/>
                        </a:lnSpc>
                        <a:spcAft>
                          <a:spcPts val="1000"/>
                        </a:spcAft>
                      </a:pPr>
                      <a:r>
                        <a:rPr lang="en-US" sz="1800" dirty="0" err="1">
                          <a:latin typeface="Calibri"/>
                          <a:ea typeface="Calibri"/>
                          <a:cs typeface="B Yagut"/>
                        </a:rPr>
                        <a:t>Rabofen</a:t>
                      </a:r>
                      <a:r>
                        <a:rPr lang="en-US" sz="1800" dirty="0">
                          <a:latin typeface="Calibri"/>
                          <a:ea typeface="Calibri"/>
                          <a:cs typeface="B Yagut"/>
                        </a:rPr>
                        <a:t>        ( Topical Gel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bl>
          </a:graphicData>
        </a:graphic>
      </p:graphicFrame>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
                                        <p:tgtEl>
                                          <p:spTgt spid="2"/>
                                        </p:tgtEl>
                                      </p:cBhvr>
                                    </p:animEffect>
                                    <p:anim calcmode="lin" valueType="num">
                                      <p:cBhvr>
                                        <p:cTn id="8" dur="800" fill="hold"/>
                                        <p:tgtEl>
                                          <p:spTgt spid="2"/>
                                        </p:tgtEl>
                                        <p:attrNameLst>
                                          <p:attrName>ppt_x</p:attrName>
                                        </p:attrNameLst>
                                      </p:cBhvr>
                                      <p:tavLst>
                                        <p:tav tm="0">
                                          <p:val>
                                            <p:strVal val="#ppt_x"/>
                                          </p:val>
                                        </p:tav>
                                        <p:tav tm="100000">
                                          <p:val>
                                            <p:strVal val="#ppt_x"/>
                                          </p:val>
                                        </p:tav>
                                      </p:tavLst>
                                    </p:anim>
                                    <p:anim calcmode="lin" valueType="num">
                                      <p:cBhvr>
                                        <p:cTn id="9" dur="800" fill="hold"/>
                                        <p:tgtEl>
                                          <p:spTgt spid="2"/>
                                        </p:tgtEl>
                                        <p:attrNameLst>
                                          <p:attrName>ppt_y</p:attrName>
                                        </p:attrNameLst>
                                      </p:cBhvr>
                                      <p:tavLst>
                                        <p:tav tm="0">
                                          <p:val>
                                            <p:strVal val="#ppt_y+0.31"/>
                                          </p:val>
                                        </p:tav>
                                        <p:tav tm="100000">
                                          <p:val>
                                            <p:strVal val="#ppt_y+0.31"/>
                                          </p:val>
                                        </p:tav>
                                      </p:tavLst>
                                    </p:anim>
                                    <p:anim calcmode="lin" valueType="num">
                                      <p:cBhvr>
                                        <p:cTn id="10" dur="1200" decel="50000" fill="hold">
                                          <p:stCondLst>
                                            <p:cond delay="800"/>
                                          </p:stCondLst>
                                        </p:cTn>
                                        <p:tgtEl>
                                          <p:spTgt spid="2"/>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1200" decel="50000" fill="hold">
                                          <p:stCondLst>
                                            <p:cond delay="800"/>
                                          </p:stCondLst>
                                        </p:cTn>
                                        <p:tgtEl>
                                          <p:spTgt spid="2"/>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12" fill="hold">
                            <p:stCondLst>
                              <p:cond delay="2000"/>
                            </p:stCondLst>
                            <p:childTnLst>
                              <p:par>
                                <p:cTn id="13" presetID="25" presetClass="entr" presetSubtype="0" fill="hold" nodeType="afterEffect">
                                  <p:stCondLst>
                                    <p:cond delay="0"/>
                                  </p:stCondLst>
                                  <p:childTnLst>
                                    <p:set>
                                      <p:cBhvr>
                                        <p:cTn id="14" dur="1" fill="hold">
                                          <p:stCondLst>
                                            <p:cond delay="0"/>
                                          </p:stCondLst>
                                        </p:cTn>
                                        <p:tgtEl>
                                          <p:spTgt spid="5"/>
                                        </p:tgtEl>
                                        <p:attrNameLst>
                                          <p:attrName>style.visibility</p:attrName>
                                        </p:attrNameLst>
                                      </p:cBhvr>
                                      <p:to>
                                        <p:strVal val="visible"/>
                                      </p:to>
                                    </p:set>
                                    <p:anim calcmode="lin" valueType="num">
                                      <p:cBhvr>
                                        <p:cTn id="15" dur="1000" decel="50000" fill="hold">
                                          <p:stCondLst>
                                            <p:cond delay="0"/>
                                          </p:stCondLst>
                                        </p:cTn>
                                        <p:tgtEl>
                                          <p:spTgt spid="5"/>
                                        </p:tgtEl>
                                        <p:attrNameLst>
                                          <p:attrName>style.rotation</p:attrName>
                                        </p:attrNameLst>
                                      </p:cBhvr>
                                      <p:tavLst>
                                        <p:tav tm="0">
                                          <p:val>
                                            <p:fltVal val="-90"/>
                                          </p:val>
                                        </p:tav>
                                        <p:tav tm="100000">
                                          <p:val>
                                            <p:fltVal val="0"/>
                                          </p:val>
                                        </p:tav>
                                      </p:tavLst>
                                    </p:anim>
                                    <p:anim calcmode="lin" valueType="num">
                                      <p:cBhvr>
                                        <p:cTn id="16" dur="1000" decel="50000" fill="hold">
                                          <p:stCondLst>
                                            <p:cond delay="0"/>
                                          </p:stCondLst>
                                        </p:cTn>
                                        <p:tgtEl>
                                          <p:spTgt spid="5"/>
                                        </p:tgtEl>
                                        <p:attrNameLst>
                                          <p:attrName>ppt_w</p:attrName>
                                        </p:attrNameLst>
                                      </p:cBhvr>
                                      <p:tavLst>
                                        <p:tav tm="0">
                                          <p:val>
                                            <p:strVal val="#ppt_w"/>
                                          </p:val>
                                        </p:tav>
                                        <p:tav tm="100000">
                                          <p:val>
                                            <p:strVal val="#ppt_w*.05"/>
                                          </p:val>
                                        </p:tav>
                                      </p:tavLst>
                                    </p:anim>
                                    <p:anim calcmode="lin" valueType="num">
                                      <p:cBhvr>
                                        <p:cTn id="17" dur="1000" accel="50000" fill="hold">
                                          <p:stCondLst>
                                            <p:cond delay="1000"/>
                                          </p:stCondLst>
                                        </p:cTn>
                                        <p:tgtEl>
                                          <p:spTgt spid="5"/>
                                        </p:tgtEl>
                                        <p:attrNameLst>
                                          <p:attrName>ppt_w</p:attrName>
                                        </p:attrNameLst>
                                      </p:cBhvr>
                                      <p:tavLst>
                                        <p:tav tm="0">
                                          <p:val>
                                            <p:strVal val="#ppt_w*.05"/>
                                          </p:val>
                                        </p:tav>
                                        <p:tav tm="100000">
                                          <p:val>
                                            <p:strVal val="#ppt_w"/>
                                          </p:val>
                                        </p:tav>
                                      </p:tavLst>
                                    </p:anim>
                                    <p:anim calcmode="lin" valueType="num">
                                      <p:cBhvr>
                                        <p:cTn id="18" dur="2000" fill="hold"/>
                                        <p:tgtEl>
                                          <p:spTgt spid="5"/>
                                        </p:tgtEl>
                                        <p:attrNameLst>
                                          <p:attrName>ppt_h</p:attrName>
                                        </p:attrNameLst>
                                      </p:cBhvr>
                                      <p:tavLst>
                                        <p:tav tm="0">
                                          <p:val>
                                            <p:strVal val="#ppt_h"/>
                                          </p:val>
                                        </p:tav>
                                        <p:tav tm="100000">
                                          <p:val>
                                            <p:strVal val="#ppt_h"/>
                                          </p:val>
                                        </p:tav>
                                      </p:tavLst>
                                    </p:anim>
                                    <p:anim calcmode="lin" valueType="num">
                                      <p:cBhvr>
                                        <p:cTn id="19" dur="1000" decel="50000" fill="hold">
                                          <p:stCondLst>
                                            <p:cond delay="0"/>
                                          </p:stCondLst>
                                        </p:cTn>
                                        <p:tgtEl>
                                          <p:spTgt spid="5"/>
                                        </p:tgtEl>
                                        <p:attrNameLst>
                                          <p:attrName>ppt_x</p:attrName>
                                        </p:attrNameLst>
                                      </p:cBhvr>
                                      <p:tavLst>
                                        <p:tav tm="0">
                                          <p:val>
                                            <p:strVal val="#ppt_x+.4"/>
                                          </p:val>
                                        </p:tav>
                                        <p:tav tm="100000">
                                          <p:val>
                                            <p:strVal val="#ppt_x"/>
                                          </p:val>
                                        </p:tav>
                                      </p:tavLst>
                                    </p:anim>
                                    <p:anim calcmode="lin" valueType="num">
                                      <p:cBhvr>
                                        <p:cTn id="20" dur="1000" decel="50000" fill="hold">
                                          <p:stCondLst>
                                            <p:cond delay="0"/>
                                          </p:stCondLst>
                                        </p:cTn>
                                        <p:tgtEl>
                                          <p:spTgt spid="5"/>
                                        </p:tgtEl>
                                        <p:attrNameLst>
                                          <p:attrName>ppt_y</p:attrName>
                                        </p:attrNameLst>
                                      </p:cBhvr>
                                      <p:tavLst>
                                        <p:tav tm="0">
                                          <p:val>
                                            <p:strVal val="#ppt_y-.2"/>
                                          </p:val>
                                        </p:tav>
                                        <p:tav tm="100000">
                                          <p:val>
                                            <p:strVal val="#ppt_y+.1"/>
                                          </p:val>
                                        </p:tav>
                                      </p:tavLst>
                                    </p:anim>
                                    <p:anim calcmode="lin" valueType="num">
                                      <p:cBhvr>
                                        <p:cTn id="21" dur="1000" accel="50000" fill="hold">
                                          <p:stCondLst>
                                            <p:cond delay="1000"/>
                                          </p:stCondLst>
                                        </p:cTn>
                                        <p:tgtEl>
                                          <p:spTgt spid="5"/>
                                        </p:tgtEl>
                                        <p:attrNameLst>
                                          <p:attrName>ppt_y</p:attrName>
                                        </p:attrNameLst>
                                      </p:cBhvr>
                                      <p:tavLst>
                                        <p:tav tm="0">
                                          <p:val>
                                            <p:strVal val="#ppt_y+.1"/>
                                          </p:val>
                                        </p:tav>
                                        <p:tav tm="100000">
                                          <p:val>
                                            <p:strVal val="#ppt_y"/>
                                          </p:val>
                                        </p:tav>
                                      </p:tavLst>
                                    </p:anim>
                                    <p:animEffect transition="in" filter="fade">
                                      <p:cBhvr>
                                        <p:cTn id="22" dur="2000" decel="50000">
                                          <p:stCondLst>
                                            <p:cond delay="0"/>
                                          </p:stCondLst>
                                        </p:cTn>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285720" y="285728"/>
          <a:ext cx="8358245" cy="1656080"/>
        </p:xfrm>
        <a:graphic>
          <a:graphicData uri="http://schemas.openxmlformats.org/drawingml/2006/table">
            <a:tbl>
              <a:tblPr rtl="1"/>
              <a:tblGrid>
                <a:gridCol w="3517119"/>
                <a:gridCol w="3461048"/>
                <a:gridCol w="1380078"/>
              </a:tblGrid>
              <a:tr h="0">
                <a:tc>
                  <a:txBody>
                    <a:bodyPr/>
                    <a:lstStyle/>
                    <a:p>
                      <a:pPr algn="ctr" rtl="0">
                        <a:lnSpc>
                          <a:spcPct val="150000"/>
                        </a:lnSpc>
                        <a:spcAft>
                          <a:spcPts val="1000"/>
                        </a:spcAft>
                      </a:pPr>
                      <a:r>
                        <a:rPr lang="fa-IR" sz="1800" b="1" dirty="0">
                          <a:latin typeface="Calibri"/>
                          <a:ea typeface="Calibri"/>
                          <a:cs typeface="B Yagut"/>
                        </a:rPr>
                        <a:t>دوز</a:t>
                      </a:r>
                      <a:endParaRPr lang="en-US" sz="18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rtl="0">
                        <a:lnSpc>
                          <a:spcPct val="150000"/>
                        </a:lnSpc>
                        <a:spcAft>
                          <a:spcPts val="1000"/>
                        </a:spcAft>
                      </a:pPr>
                      <a:r>
                        <a:rPr lang="fa-IR" sz="1800" b="1">
                          <a:latin typeface="Calibri"/>
                          <a:ea typeface="Calibri"/>
                          <a:cs typeface="B Yagut"/>
                        </a:rPr>
                        <a:t>نام ژنريك</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rtl="0">
                        <a:lnSpc>
                          <a:spcPct val="150000"/>
                        </a:lnSpc>
                        <a:spcAft>
                          <a:spcPts val="1000"/>
                        </a:spcAft>
                      </a:pPr>
                      <a:r>
                        <a:rPr lang="fa-IR" sz="1800" b="1">
                          <a:latin typeface="Calibri"/>
                          <a:ea typeface="Calibri"/>
                          <a:cs typeface="B Yagut"/>
                        </a:rPr>
                        <a:t>شکل دارویی</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r>
              <a:tr h="0">
                <a:tc>
                  <a:txBody>
                    <a:bodyPr/>
                    <a:lstStyle/>
                    <a:p>
                      <a:pPr algn="ctr" rtl="0">
                        <a:lnSpc>
                          <a:spcPct val="150000"/>
                        </a:lnSpc>
                        <a:spcAft>
                          <a:spcPts val="1000"/>
                        </a:spcAft>
                      </a:pPr>
                      <a:r>
                        <a:rPr lang="en-US" sz="1800">
                          <a:latin typeface="Calibri"/>
                          <a:ea typeface="Calibri"/>
                          <a:cs typeface="B Yagut"/>
                        </a:rPr>
                        <a:t>250 mg</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Aft>
                          <a:spcPts val="1000"/>
                        </a:spcAft>
                      </a:pPr>
                      <a:r>
                        <a:rPr lang="en-US" sz="1800" dirty="0" err="1">
                          <a:latin typeface="Calibri"/>
                          <a:ea typeface="Calibri"/>
                          <a:cs typeface="B Yagut"/>
                        </a:rPr>
                        <a:t>Mefenamic</a:t>
                      </a:r>
                      <a:r>
                        <a:rPr lang="en-US" sz="1800" dirty="0">
                          <a:latin typeface="Calibri"/>
                          <a:ea typeface="Calibri"/>
                          <a:cs typeface="B Yagut"/>
                        </a:rPr>
                        <a:t> Acid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50000"/>
                        </a:lnSpc>
                        <a:spcAft>
                          <a:spcPts val="1000"/>
                        </a:spcAft>
                      </a:pPr>
                      <a:r>
                        <a:rPr lang="en-US" sz="1800">
                          <a:latin typeface="Calibri"/>
                          <a:ea typeface="Calibri"/>
                          <a:cs typeface="B Yagut"/>
                        </a:rPr>
                        <a:t>Cap</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1640">
                <a:tc gridSpan="3">
                  <a:txBody>
                    <a:bodyPr/>
                    <a:lstStyle/>
                    <a:p>
                      <a:pPr algn="ctr" rtl="0">
                        <a:lnSpc>
                          <a:spcPct val="150000"/>
                        </a:lnSpc>
                        <a:spcAft>
                          <a:spcPts val="1000"/>
                        </a:spcAft>
                      </a:pPr>
                      <a:r>
                        <a:rPr lang="fa-IR" sz="1800">
                          <a:latin typeface="Calibri"/>
                          <a:ea typeface="Calibri"/>
                          <a:cs typeface="B Yagut"/>
                        </a:rPr>
                        <a:t>نام تجاری قدیمی</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hMerge="1">
                  <a:txBody>
                    <a:bodyPr/>
                    <a:lstStyle/>
                    <a:p>
                      <a:endParaRPr lang="en-US"/>
                    </a:p>
                  </a:txBody>
                  <a:tcPr/>
                </a:tc>
                <a:tc hMerge="1">
                  <a:txBody>
                    <a:bodyPr/>
                    <a:lstStyle/>
                    <a:p>
                      <a:endParaRPr lang="en-US"/>
                    </a:p>
                  </a:txBody>
                  <a:tcPr/>
                </a:tc>
              </a:tr>
              <a:tr h="0">
                <a:tc gridSpan="3">
                  <a:txBody>
                    <a:bodyPr/>
                    <a:lstStyle/>
                    <a:p>
                      <a:pPr algn="ctr" rtl="0">
                        <a:lnSpc>
                          <a:spcPct val="150000"/>
                        </a:lnSpc>
                        <a:spcAft>
                          <a:spcPts val="1000"/>
                        </a:spcAft>
                      </a:pPr>
                      <a:r>
                        <a:rPr lang="en-US" sz="1800" dirty="0" err="1">
                          <a:latin typeface="Calibri"/>
                          <a:ea typeface="Calibri"/>
                          <a:cs typeface="B Yagut"/>
                        </a:rPr>
                        <a:t>Ponstan</a:t>
                      </a:r>
                      <a:endParaRPr lang="en-US" sz="18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bl>
          </a:graphicData>
        </a:graphic>
      </p:graphicFrame>
      <p:sp>
        <p:nvSpPr>
          <p:cNvPr id="6" name="Content Placeholder 5"/>
          <p:cNvSpPr>
            <a:spLocks noGrp="1"/>
          </p:cNvSpPr>
          <p:nvPr>
            <p:ph idx="1"/>
          </p:nvPr>
        </p:nvSpPr>
        <p:spPr>
          <a:xfrm>
            <a:off x="428596" y="1928802"/>
            <a:ext cx="8229600" cy="1000132"/>
          </a:xfrm>
        </p:spPr>
        <p:txBody>
          <a:bodyPr>
            <a:normAutofit/>
          </a:bodyPr>
          <a:lstStyle/>
          <a:p>
            <a:pPr algn="just" rtl="1">
              <a:buNone/>
            </a:pPr>
            <a:r>
              <a:rPr lang="fa-IR" sz="2400" dirty="0" smtClean="0">
                <a:cs typeface="B Nazanin" pitchFamily="2" charset="-78"/>
              </a:rPr>
              <a:t>توجه داشته باشید که از مصرف مفنامیک اسید بیش از 5 روز باید خودداری شود چرا که بر گلبول های خون اثر گذاشته و منجر به ایجاد مشکلات خونی می شود.</a:t>
            </a:r>
            <a:endParaRPr lang="en-US" sz="2400" dirty="0" smtClean="0">
              <a:cs typeface="B Nazanin" pitchFamily="2" charset="-78"/>
            </a:endParaRPr>
          </a:p>
        </p:txBody>
      </p:sp>
      <p:graphicFrame>
        <p:nvGraphicFramePr>
          <p:cNvPr id="7" name="Table 6"/>
          <p:cNvGraphicFramePr>
            <a:graphicFrameLocks noGrp="1"/>
          </p:cNvGraphicFramePr>
          <p:nvPr/>
        </p:nvGraphicFramePr>
        <p:xfrm>
          <a:off x="357158" y="2925762"/>
          <a:ext cx="8215370" cy="1006475"/>
        </p:xfrm>
        <a:graphic>
          <a:graphicData uri="http://schemas.openxmlformats.org/drawingml/2006/table">
            <a:tbl>
              <a:tblPr rtl="1"/>
              <a:tblGrid>
                <a:gridCol w="5874020"/>
                <a:gridCol w="2341350"/>
              </a:tblGrid>
              <a:tr h="556260">
                <a:tc>
                  <a:txBody>
                    <a:bodyPr/>
                    <a:lstStyle/>
                    <a:p>
                      <a:pPr algn="ctr" rtl="1">
                        <a:lnSpc>
                          <a:spcPct val="150000"/>
                        </a:lnSpc>
                        <a:spcAft>
                          <a:spcPts val="1000"/>
                        </a:spcAft>
                      </a:pPr>
                      <a:r>
                        <a:rPr lang="fa-IR" sz="1800" b="1">
                          <a:latin typeface="Calibri"/>
                          <a:ea typeface="Calibri"/>
                          <a:cs typeface="B Yagut"/>
                        </a:rPr>
                        <a:t>نام ژنريك</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rtl="1">
                        <a:lnSpc>
                          <a:spcPct val="150000"/>
                        </a:lnSpc>
                        <a:spcAft>
                          <a:spcPts val="1000"/>
                        </a:spcAft>
                      </a:pPr>
                      <a:r>
                        <a:rPr lang="fa-IR" sz="1800" b="1">
                          <a:latin typeface="Calibri"/>
                          <a:ea typeface="Calibri"/>
                          <a:cs typeface="B Yagut"/>
                        </a:rPr>
                        <a:t>شکل دارویی</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r>
              <a:tr h="450215">
                <a:tc>
                  <a:txBody>
                    <a:bodyPr/>
                    <a:lstStyle/>
                    <a:p>
                      <a:pPr algn="ctr" rtl="1">
                        <a:lnSpc>
                          <a:spcPct val="150000"/>
                        </a:lnSpc>
                        <a:spcAft>
                          <a:spcPts val="1000"/>
                        </a:spcAft>
                      </a:pPr>
                      <a:r>
                        <a:rPr lang="en-US" sz="1800" dirty="0" err="1">
                          <a:latin typeface="Calibri"/>
                          <a:ea typeface="Calibri"/>
                          <a:cs typeface="B Yagut"/>
                        </a:rPr>
                        <a:t>Piroxicam</a:t>
                      </a:r>
                      <a:endParaRPr lang="en-US" sz="18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1000"/>
                        </a:spcAft>
                      </a:pPr>
                      <a:r>
                        <a:rPr lang="en-US" sz="1800" dirty="0">
                          <a:latin typeface="Calibri"/>
                          <a:ea typeface="Calibri"/>
                          <a:cs typeface="B Yagut"/>
                        </a:rPr>
                        <a:t>Cap/Gel/Supp/Amp</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14337" name="Rectangle 1"/>
          <p:cNvSpPr>
            <a:spLocks noChangeArrowheads="1"/>
          </p:cNvSpPr>
          <p:nvPr/>
        </p:nvSpPr>
        <p:spPr bwMode="auto">
          <a:xfrm>
            <a:off x="357158" y="4214818"/>
            <a:ext cx="8286808"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Low" defTabSz="914400" rtl="1" eaLnBrk="1" fontAlgn="base" latinLnBrk="0" hangingPunct="1">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این دارو به دلیل عوارض بسیار زیادی که دارد باید به عنوان آخرین گزینه به آن نگاه کرد. </a:t>
            </a:r>
            <a:endParaRPr kumimoji="0" lang="en-US" sz="1100" b="0" i="0" u="none" strike="noStrike" cap="none" normalizeH="0" baseline="0" dirty="0" smtClean="0">
              <a:ln>
                <a:noFill/>
              </a:ln>
              <a:solidFill>
                <a:schemeClr val="tx1"/>
              </a:solidFill>
              <a:effectLst/>
              <a:latin typeface="Arial" pitchFamily="34" charset="0"/>
              <a:cs typeface="B Nazanin" pitchFamily="2" charset="-78"/>
            </a:endParaRPr>
          </a:p>
          <a:p>
            <a:pPr marL="0" marR="0" lvl="0" indent="0" algn="justLow" defTabSz="914400" rtl="1" eaLnBrk="0" fontAlgn="base" latinLnBrk="0" hangingPunct="0">
              <a:lnSpc>
                <a:spcPct val="100000"/>
              </a:lnSpc>
              <a:spcBef>
                <a:spcPct val="0"/>
              </a:spcBef>
              <a:spcAft>
                <a:spcPct val="0"/>
              </a:spcAft>
              <a:buClrTx/>
              <a:buSzTx/>
              <a:buFontTx/>
              <a:buNone/>
              <a:tabLst/>
            </a:pPr>
            <a:r>
              <a:rPr kumimoji="0" lang="fa-IR" sz="2400" b="0" i="0" u="none" strike="noStrike" cap="none" normalizeH="0" baseline="0" dirty="0" smtClean="0">
                <a:ln>
                  <a:noFill/>
                </a:ln>
                <a:solidFill>
                  <a:schemeClr val="tx1"/>
                </a:solidFill>
                <a:effectLst/>
                <a:latin typeface="Calibri" pitchFamily="34" charset="0"/>
                <a:ea typeface="Calibri" pitchFamily="34" charset="0"/>
                <a:cs typeface="B Nazanin" pitchFamily="2" charset="-78"/>
              </a:rPr>
              <a:t>با توجه به عوارض این دارو، اصلاحاتی روی آن صورت گرفت و داروی دیگری از آن مشتق شد که به قرار زیر است:</a:t>
            </a:r>
            <a:endParaRPr kumimoji="0" lang="fa-IR" sz="3200" b="0" i="0" u="none" strike="noStrike" cap="none" normalizeH="0" baseline="0" dirty="0" smtClean="0">
              <a:ln>
                <a:noFill/>
              </a:ln>
              <a:solidFill>
                <a:schemeClr val="tx1"/>
              </a:solidFill>
              <a:effectLst/>
              <a:latin typeface="Arial" pitchFamily="34" charset="0"/>
              <a:cs typeface="B Nazanin" pitchFamily="2" charset="-78"/>
            </a:endParaRPr>
          </a:p>
        </p:txBody>
      </p:sp>
    </p:spTree>
  </p:cSld>
  <p:clrMapOvr>
    <a:masterClrMapping/>
  </p:clrMapOvr>
  <p:transition spd="slow">
    <p:split dir="in"/>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nvGraphicFramePr>
        <p:xfrm>
          <a:off x="500034" y="357166"/>
          <a:ext cx="8215370" cy="1645920"/>
        </p:xfrm>
        <a:graphic>
          <a:graphicData uri="http://schemas.openxmlformats.org/drawingml/2006/table">
            <a:tbl>
              <a:tblPr rtl="1"/>
              <a:tblGrid>
                <a:gridCol w="3456998"/>
                <a:gridCol w="3401885"/>
                <a:gridCol w="1356487"/>
              </a:tblGrid>
              <a:tr h="0">
                <a:tc>
                  <a:txBody>
                    <a:bodyPr/>
                    <a:lstStyle/>
                    <a:p>
                      <a:pPr algn="ctr" rtl="1">
                        <a:lnSpc>
                          <a:spcPct val="150000"/>
                        </a:lnSpc>
                        <a:spcAft>
                          <a:spcPts val="1000"/>
                        </a:spcAft>
                      </a:pPr>
                      <a:r>
                        <a:rPr lang="fa-IR" sz="1800" b="1" dirty="0">
                          <a:latin typeface="Calibri"/>
                          <a:ea typeface="Calibri"/>
                          <a:cs typeface="B Yagut"/>
                        </a:rPr>
                        <a:t>دوز</a:t>
                      </a:r>
                      <a:endParaRPr lang="en-US" sz="18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rtl="1">
                        <a:lnSpc>
                          <a:spcPct val="150000"/>
                        </a:lnSpc>
                        <a:spcAft>
                          <a:spcPts val="1000"/>
                        </a:spcAft>
                      </a:pPr>
                      <a:r>
                        <a:rPr lang="fa-IR" sz="1800" b="1" dirty="0">
                          <a:latin typeface="Calibri"/>
                          <a:ea typeface="Calibri"/>
                          <a:cs typeface="B Yagut"/>
                        </a:rPr>
                        <a:t>نام ژنريك</a:t>
                      </a:r>
                      <a:endParaRPr lang="en-US" sz="18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rtl="1">
                        <a:lnSpc>
                          <a:spcPct val="150000"/>
                        </a:lnSpc>
                        <a:spcAft>
                          <a:spcPts val="1000"/>
                        </a:spcAft>
                      </a:pPr>
                      <a:r>
                        <a:rPr lang="fa-IR" sz="1800" b="1">
                          <a:latin typeface="Calibri"/>
                          <a:ea typeface="Calibri"/>
                          <a:cs typeface="B Yagut"/>
                        </a:rPr>
                        <a:t>شکل دارویی</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r>
              <a:tr h="0">
                <a:tc>
                  <a:txBody>
                    <a:bodyPr/>
                    <a:lstStyle/>
                    <a:p>
                      <a:pPr algn="ctr" rtl="1">
                        <a:lnSpc>
                          <a:spcPct val="150000"/>
                        </a:lnSpc>
                        <a:spcAft>
                          <a:spcPts val="1000"/>
                        </a:spcAft>
                      </a:pPr>
                      <a:r>
                        <a:rPr lang="en-US" sz="1800">
                          <a:latin typeface="Calibri"/>
                          <a:ea typeface="Calibri"/>
                          <a:cs typeface="B Yagut"/>
                        </a:rPr>
                        <a:t>7.5 _ 15 mg</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1000"/>
                        </a:spcAft>
                      </a:pPr>
                      <a:r>
                        <a:rPr lang="en-US" sz="1800" dirty="0" err="1">
                          <a:latin typeface="Calibri"/>
                          <a:ea typeface="Calibri"/>
                          <a:cs typeface="B Yagut"/>
                        </a:rPr>
                        <a:t>Meloxicam</a:t>
                      </a:r>
                      <a:endParaRPr lang="en-US" sz="18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1000"/>
                        </a:spcAft>
                      </a:pPr>
                      <a:r>
                        <a:rPr lang="en-US" sz="1800">
                          <a:latin typeface="Calibri"/>
                          <a:ea typeface="Calibri"/>
                          <a:cs typeface="B Yagut"/>
                        </a:rPr>
                        <a:t>Tab</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rtl="1">
                        <a:lnSpc>
                          <a:spcPct val="150000"/>
                        </a:lnSpc>
                        <a:spcAft>
                          <a:spcPts val="1000"/>
                        </a:spcAft>
                      </a:pPr>
                      <a:r>
                        <a:rPr lang="fa-IR" sz="1800">
                          <a:latin typeface="Calibri"/>
                          <a:ea typeface="Calibri"/>
                          <a:cs typeface="B Yagut"/>
                        </a:rPr>
                        <a:t>کارخانه و کشور سازنده</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gridSpan="2">
                  <a:txBody>
                    <a:bodyPr/>
                    <a:lstStyle/>
                    <a:p>
                      <a:pPr algn="ctr" rtl="1">
                        <a:lnSpc>
                          <a:spcPct val="150000"/>
                        </a:lnSpc>
                        <a:spcAft>
                          <a:spcPts val="1000"/>
                        </a:spcAft>
                      </a:pPr>
                      <a:r>
                        <a:rPr lang="fa-IR" sz="1800">
                          <a:latin typeface="Calibri"/>
                          <a:ea typeface="Calibri"/>
                          <a:cs typeface="B Yagut"/>
                        </a:rPr>
                        <a:t>نام تجاری</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hMerge="1">
                  <a:txBody>
                    <a:bodyPr/>
                    <a:lstStyle/>
                    <a:p>
                      <a:endParaRPr lang="en-US"/>
                    </a:p>
                  </a:txBody>
                  <a:tcPr/>
                </a:tc>
              </a:tr>
              <a:tr h="0">
                <a:tc>
                  <a:txBody>
                    <a:bodyPr/>
                    <a:lstStyle/>
                    <a:p>
                      <a:pPr algn="ctr" rtl="1">
                        <a:lnSpc>
                          <a:spcPct val="150000"/>
                        </a:lnSpc>
                        <a:spcAft>
                          <a:spcPts val="1000"/>
                        </a:spcAft>
                      </a:pPr>
                      <a:r>
                        <a:rPr lang="en-US" sz="1800">
                          <a:latin typeface="Calibri"/>
                          <a:ea typeface="Calibri"/>
                          <a:cs typeface="B Yagut"/>
                        </a:rPr>
                        <a:t>Boehringer _ Germany</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lnSpc>
                          <a:spcPct val="150000"/>
                        </a:lnSpc>
                        <a:spcAft>
                          <a:spcPts val="1000"/>
                        </a:spcAft>
                      </a:pPr>
                      <a:r>
                        <a:rPr lang="en-US" sz="1800" dirty="0" err="1">
                          <a:latin typeface="Calibri"/>
                          <a:ea typeface="Calibri"/>
                          <a:cs typeface="B Yagut"/>
                        </a:rPr>
                        <a:t>Mobic</a:t>
                      </a:r>
                      <a:endParaRPr lang="en-US" sz="1800" dirty="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bl>
          </a:graphicData>
        </a:graphic>
      </p:graphicFrame>
      <p:graphicFrame>
        <p:nvGraphicFramePr>
          <p:cNvPr id="7" name="Content Placeholder 6"/>
          <p:cNvGraphicFramePr>
            <a:graphicFrameLocks noGrp="1"/>
          </p:cNvGraphicFramePr>
          <p:nvPr>
            <p:ph idx="1"/>
          </p:nvPr>
        </p:nvGraphicFramePr>
        <p:xfrm>
          <a:off x="500034" y="2357430"/>
          <a:ext cx="8215371" cy="1899920"/>
        </p:xfrm>
        <a:graphic>
          <a:graphicData uri="http://schemas.openxmlformats.org/drawingml/2006/table">
            <a:tbl>
              <a:tblPr rtl="1"/>
              <a:tblGrid>
                <a:gridCol w="3456998"/>
                <a:gridCol w="3401886"/>
                <a:gridCol w="1356487"/>
              </a:tblGrid>
              <a:tr h="228174">
                <a:tc>
                  <a:txBody>
                    <a:bodyPr/>
                    <a:lstStyle/>
                    <a:p>
                      <a:pPr algn="ctr" rtl="1">
                        <a:lnSpc>
                          <a:spcPct val="150000"/>
                        </a:lnSpc>
                        <a:spcAft>
                          <a:spcPts val="1000"/>
                        </a:spcAft>
                      </a:pPr>
                      <a:r>
                        <a:rPr lang="fa-IR" sz="1800" b="1" dirty="0">
                          <a:latin typeface="Calibri"/>
                          <a:ea typeface="Calibri"/>
                          <a:cs typeface="B Yagut"/>
                        </a:rPr>
                        <a:t>دوز</a:t>
                      </a:r>
                      <a:endParaRPr lang="en-US" sz="1800" dirty="0">
                        <a:latin typeface="Calibri"/>
                        <a:ea typeface="Calibri"/>
                        <a:cs typeface="B Yagut"/>
                      </a:endParaRPr>
                    </a:p>
                  </a:txBody>
                  <a:tcPr marL="48894" marR="488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rtl="1">
                        <a:lnSpc>
                          <a:spcPct val="150000"/>
                        </a:lnSpc>
                        <a:spcAft>
                          <a:spcPts val="1000"/>
                        </a:spcAft>
                      </a:pPr>
                      <a:r>
                        <a:rPr lang="fa-IR" sz="1800" b="1" dirty="0">
                          <a:latin typeface="Calibri"/>
                          <a:ea typeface="Calibri"/>
                          <a:cs typeface="B Yagut"/>
                        </a:rPr>
                        <a:t>نام ژنريك</a:t>
                      </a:r>
                      <a:endParaRPr lang="en-US" sz="1800" dirty="0">
                        <a:latin typeface="Calibri"/>
                        <a:ea typeface="Calibri"/>
                        <a:cs typeface="B Yagut"/>
                      </a:endParaRPr>
                    </a:p>
                  </a:txBody>
                  <a:tcPr marL="48894" marR="488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rtl="1">
                        <a:lnSpc>
                          <a:spcPct val="150000"/>
                        </a:lnSpc>
                        <a:spcAft>
                          <a:spcPts val="1000"/>
                        </a:spcAft>
                      </a:pPr>
                      <a:r>
                        <a:rPr lang="fa-IR" sz="1800" b="1">
                          <a:latin typeface="Calibri"/>
                          <a:ea typeface="Calibri"/>
                          <a:cs typeface="B Yagut"/>
                        </a:rPr>
                        <a:t>شکل دارویی</a:t>
                      </a:r>
                      <a:endParaRPr lang="en-US" sz="1800">
                        <a:latin typeface="Calibri"/>
                        <a:ea typeface="Calibri"/>
                        <a:cs typeface="B Yagut"/>
                      </a:endParaRPr>
                    </a:p>
                  </a:txBody>
                  <a:tcPr marL="48894" marR="488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r>
              <a:tr h="865613">
                <a:tc>
                  <a:txBody>
                    <a:bodyPr/>
                    <a:lstStyle/>
                    <a:p>
                      <a:pPr algn="ctr" rtl="1">
                        <a:lnSpc>
                          <a:spcPct val="150000"/>
                        </a:lnSpc>
                        <a:spcAft>
                          <a:spcPts val="1000"/>
                        </a:spcAft>
                      </a:pPr>
                      <a:r>
                        <a:rPr lang="en-US" sz="1800">
                          <a:latin typeface="Calibri"/>
                          <a:ea typeface="Calibri"/>
                          <a:cs typeface="B Yagut"/>
                        </a:rPr>
                        <a:t>25 mg</a:t>
                      </a:r>
                    </a:p>
                    <a:p>
                      <a:pPr algn="ctr" rtl="1">
                        <a:lnSpc>
                          <a:spcPct val="150000"/>
                        </a:lnSpc>
                        <a:spcAft>
                          <a:spcPts val="1000"/>
                        </a:spcAft>
                      </a:pPr>
                      <a:r>
                        <a:rPr lang="en-US" sz="1800">
                          <a:latin typeface="Calibri"/>
                          <a:ea typeface="Calibri"/>
                          <a:cs typeface="B Yagut"/>
                        </a:rPr>
                        <a:t>75 mg ( SR)</a:t>
                      </a:r>
                    </a:p>
                    <a:p>
                      <a:pPr algn="ctr" rtl="1">
                        <a:lnSpc>
                          <a:spcPct val="150000"/>
                        </a:lnSpc>
                        <a:spcAft>
                          <a:spcPts val="1000"/>
                        </a:spcAft>
                      </a:pPr>
                      <a:r>
                        <a:rPr lang="en-US" sz="1800">
                          <a:latin typeface="Calibri"/>
                          <a:ea typeface="Calibri"/>
                          <a:cs typeface="B Yagut"/>
                        </a:rPr>
                        <a:t>50 _ 100 mg</a:t>
                      </a:r>
                    </a:p>
                  </a:txBody>
                  <a:tcPr marL="48894" marR="488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1000"/>
                        </a:spcAft>
                      </a:pPr>
                      <a:r>
                        <a:rPr lang="en-US" sz="1800" dirty="0">
                          <a:latin typeface="Calibri"/>
                          <a:ea typeface="Calibri"/>
                          <a:cs typeface="B Yagut"/>
                        </a:rPr>
                        <a:t>Indomethacin</a:t>
                      </a:r>
                    </a:p>
                  </a:txBody>
                  <a:tcPr marL="48894" marR="488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1000"/>
                        </a:spcAft>
                      </a:pPr>
                      <a:r>
                        <a:rPr lang="en-US" sz="1800" dirty="0">
                          <a:latin typeface="Calibri"/>
                          <a:ea typeface="Calibri"/>
                          <a:cs typeface="B Yagut"/>
                        </a:rPr>
                        <a:t>Cap</a:t>
                      </a:r>
                    </a:p>
                    <a:p>
                      <a:pPr algn="ctr" rtl="1">
                        <a:lnSpc>
                          <a:spcPct val="150000"/>
                        </a:lnSpc>
                        <a:spcAft>
                          <a:spcPts val="1000"/>
                        </a:spcAft>
                      </a:pPr>
                      <a:r>
                        <a:rPr lang="en-US" sz="1800" dirty="0">
                          <a:latin typeface="Calibri"/>
                          <a:ea typeface="Calibri"/>
                          <a:cs typeface="B Yagut"/>
                        </a:rPr>
                        <a:t>Tab</a:t>
                      </a:r>
                    </a:p>
                    <a:p>
                      <a:pPr algn="ctr" rtl="1">
                        <a:lnSpc>
                          <a:spcPct val="150000"/>
                        </a:lnSpc>
                        <a:spcAft>
                          <a:spcPts val="1000"/>
                        </a:spcAft>
                      </a:pPr>
                      <a:r>
                        <a:rPr lang="en-US" sz="1800" dirty="0">
                          <a:latin typeface="Calibri"/>
                          <a:ea typeface="Calibri"/>
                          <a:cs typeface="B Yagut"/>
                        </a:rPr>
                        <a:t>Supp</a:t>
                      </a:r>
                    </a:p>
                  </a:txBody>
                  <a:tcPr marL="48894" marR="48894"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8" name="Rectangle 7"/>
          <p:cNvSpPr/>
          <p:nvPr/>
        </p:nvSpPr>
        <p:spPr>
          <a:xfrm>
            <a:off x="571472" y="4500570"/>
            <a:ext cx="8143932" cy="1015663"/>
          </a:xfrm>
          <a:prstGeom prst="rect">
            <a:avLst/>
          </a:prstGeom>
        </p:spPr>
        <p:txBody>
          <a:bodyPr wrap="square">
            <a:spAutoFit/>
          </a:bodyPr>
          <a:lstStyle/>
          <a:p>
            <a:pPr algn="just" rtl="1"/>
            <a:r>
              <a:rPr lang="fa-IR" sz="2000" dirty="0">
                <a:cs typeface="B Nazanin" pitchFamily="2" charset="-78"/>
              </a:rPr>
              <a:t>این دارو به نام </a:t>
            </a:r>
            <a:r>
              <a:rPr lang="en-US" sz="2000" b="1" dirty="0">
                <a:solidFill>
                  <a:srgbClr val="00B0F0"/>
                </a:solidFill>
                <a:cs typeface="B Nazanin" pitchFamily="2" charset="-78"/>
              </a:rPr>
              <a:t>Indocid</a:t>
            </a:r>
            <a:r>
              <a:rPr lang="fa-IR" sz="2000" dirty="0">
                <a:solidFill>
                  <a:srgbClr val="00B0F0"/>
                </a:solidFill>
                <a:cs typeface="B Nazanin" pitchFamily="2" charset="-78"/>
              </a:rPr>
              <a:t> </a:t>
            </a:r>
            <a:r>
              <a:rPr lang="fa-IR" sz="2000" dirty="0">
                <a:cs typeface="B Nazanin" pitchFamily="2" charset="-78"/>
              </a:rPr>
              <a:t>معروف است و از لحاظ عوارض جانبی به خصوص اینکه باعث زخم معده و مشکلات گوارشی می شود از جمله بدترین مسکن ها است از دیگر عوارض آن افزایش فشار خون می باشد.</a:t>
            </a:r>
            <a:endParaRPr lang="en-US" sz="2000" dirty="0">
              <a:cs typeface="B Nazanin" pitchFamily="2" charset="-78"/>
            </a:endParaRPr>
          </a:p>
        </p:txBody>
      </p:sp>
    </p:spTree>
  </p:cSld>
  <p:clrMapOvr>
    <a:masterClrMapping/>
  </p:clrMapOvr>
  <p:transition spd="slow">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9" presetClass="entr" presetSubtype="0" accel="100000"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p:cTn id="7" dur="2000" fill="hold"/>
                                        <p:tgtEl>
                                          <p:spTgt spid="5"/>
                                        </p:tgtEl>
                                        <p:attrNameLst>
                                          <p:attrName>ppt_h</p:attrName>
                                        </p:attrNameLst>
                                      </p:cBhvr>
                                      <p:tavLst>
                                        <p:tav tm="0">
                                          <p:val>
                                            <p:strVal val="#ppt_h/20"/>
                                          </p:val>
                                        </p:tav>
                                        <p:tav tm="50000">
                                          <p:val>
                                            <p:strVal val="#ppt_h/20"/>
                                          </p:val>
                                        </p:tav>
                                        <p:tav tm="100000">
                                          <p:val>
                                            <p:strVal val="#ppt_h"/>
                                          </p:val>
                                        </p:tav>
                                      </p:tavLst>
                                    </p:anim>
                                    <p:anim calcmode="lin" valueType="num">
                                      <p:cBhvr>
                                        <p:cTn id="8" dur="2000" fill="hold"/>
                                        <p:tgtEl>
                                          <p:spTgt spid="5"/>
                                        </p:tgtEl>
                                        <p:attrNameLst>
                                          <p:attrName>ppt_w</p:attrName>
                                        </p:attrNameLst>
                                      </p:cBhvr>
                                      <p:tavLst>
                                        <p:tav tm="0">
                                          <p:val>
                                            <p:strVal val="#ppt_w+.3"/>
                                          </p:val>
                                        </p:tav>
                                        <p:tav tm="50000">
                                          <p:val>
                                            <p:strVal val="#ppt_w+.3"/>
                                          </p:val>
                                        </p:tav>
                                        <p:tav tm="100000">
                                          <p:val>
                                            <p:strVal val="#ppt_w"/>
                                          </p:val>
                                        </p:tav>
                                      </p:tavLst>
                                    </p:anim>
                                    <p:anim calcmode="lin" valueType="num">
                                      <p:cBhvr>
                                        <p:cTn id="9" dur="2000" fill="hold"/>
                                        <p:tgtEl>
                                          <p:spTgt spid="5"/>
                                        </p:tgtEl>
                                        <p:attrNameLst>
                                          <p:attrName>ppt_x</p:attrName>
                                        </p:attrNameLst>
                                      </p:cBhvr>
                                      <p:tavLst>
                                        <p:tav tm="0">
                                          <p:val>
                                            <p:strVal val="#ppt_x-.3"/>
                                          </p:val>
                                        </p:tav>
                                        <p:tav tm="50000">
                                          <p:val>
                                            <p:strVal val="#ppt_x"/>
                                          </p:val>
                                        </p:tav>
                                        <p:tav tm="100000">
                                          <p:val>
                                            <p:strVal val="#ppt_x"/>
                                          </p:val>
                                        </p:tav>
                                      </p:tavLst>
                                    </p:anim>
                                    <p:anim calcmode="lin" valueType="num">
                                      <p:cBhvr>
                                        <p:cTn id="10" dur="2000" fill="hold"/>
                                        <p:tgtEl>
                                          <p:spTgt spid="5"/>
                                        </p:tgtEl>
                                        <p:attrNameLst>
                                          <p:attrName>ppt_y</p:attrName>
                                        </p:attrNameLst>
                                      </p:cBhvr>
                                      <p:tavLst>
                                        <p:tav tm="0">
                                          <p:val>
                                            <p:strVal val="#ppt_y"/>
                                          </p:val>
                                        </p:tav>
                                        <p:tav tm="100000">
                                          <p:val>
                                            <p:strVal val="#ppt_y"/>
                                          </p:val>
                                        </p:tav>
                                      </p:tavLst>
                                    </p:anim>
                                  </p:childTnLst>
                                </p:cTn>
                              </p:par>
                            </p:childTnLst>
                          </p:cTn>
                        </p:par>
                        <p:par>
                          <p:cTn id="11" fill="hold">
                            <p:stCondLst>
                              <p:cond delay="2000"/>
                            </p:stCondLst>
                            <p:childTnLst>
                              <p:par>
                                <p:cTn id="12" presetID="31" presetClass="entr" presetSubtype="0" fill="hold" nodeType="afterEffect">
                                  <p:stCondLst>
                                    <p:cond delay="0"/>
                                  </p:stCondLst>
                                  <p:iterate type="lt">
                                    <p:tmPct val="5000"/>
                                  </p:iterate>
                                  <p:childTnLst>
                                    <p:set>
                                      <p:cBhvr>
                                        <p:cTn id="13" dur="1" fill="hold">
                                          <p:stCondLst>
                                            <p:cond delay="0"/>
                                          </p:stCondLst>
                                        </p:cTn>
                                        <p:tgtEl>
                                          <p:spTgt spid="7"/>
                                        </p:tgtEl>
                                        <p:attrNameLst>
                                          <p:attrName>style.visibility</p:attrName>
                                        </p:attrNameLst>
                                      </p:cBhvr>
                                      <p:to>
                                        <p:strVal val="visible"/>
                                      </p:to>
                                    </p:set>
                                    <p:anim calcmode="lin" valueType="num">
                                      <p:cBhvr>
                                        <p:cTn id="14" dur="1000" fill="hold"/>
                                        <p:tgtEl>
                                          <p:spTgt spid="7"/>
                                        </p:tgtEl>
                                        <p:attrNameLst>
                                          <p:attrName>ppt_w</p:attrName>
                                        </p:attrNameLst>
                                      </p:cBhvr>
                                      <p:tavLst>
                                        <p:tav tm="0">
                                          <p:val>
                                            <p:fltVal val="0"/>
                                          </p:val>
                                        </p:tav>
                                        <p:tav tm="100000">
                                          <p:val>
                                            <p:strVal val="#ppt_w"/>
                                          </p:val>
                                        </p:tav>
                                      </p:tavLst>
                                    </p:anim>
                                    <p:anim calcmode="lin" valueType="num">
                                      <p:cBhvr>
                                        <p:cTn id="15" dur="1000" fill="hold"/>
                                        <p:tgtEl>
                                          <p:spTgt spid="7"/>
                                        </p:tgtEl>
                                        <p:attrNameLst>
                                          <p:attrName>ppt_h</p:attrName>
                                        </p:attrNameLst>
                                      </p:cBhvr>
                                      <p:tavLst>
                                        <p:tav tm="0">
                                          <p:val>
                                            <p:fltVal val="0"/>
                                          </p:val>
                                        </p:tav>
                                        <p:tav tm="100000">
                                          <p:val>
                                            <p:strVal val="#ppt_h"/>
                                          </p:val>
                                        </p:tav>
                                      </p:tavLst>
                                    </p:anim>
                                    <p:anim calcmode="lin" valueType="num">
                                      <p:cBhvr>
                                        <p:cTn id="16" dur="1000" fill="hold"/>
                                        <p:tgtEl>
                                          <p:spTgt spid="7"/>
                                        </p:tgtEl>
                                        <p:attrNameLst>
                                          <p:attrName>style.rotation</p:attrName>
                                        </p:attrNameLst>
                                      </p:cBhvr>
                                      <p:tavLst>
                                        <p:tav tm="0">
                                          <p:val>
                                            <p:fltVal val="90"/>
                                          </p:val>
                                        </p:tav>
                                        <p:tav tm="100000">
                                          <p:val>
                                            <p:fltVal val="0"/>
                                          </p:val>
                                        </p:tav>
                                      </p:tavLst>
                                    </p:anim>
                                    <p:animEffect transition="in" filter="fade">
                                      <p:cBhvr>
                                        <p:cTn id="17" dur="10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00034" y="500042"/>
            <a:ext cx="8229600" cy="2428892"/>
          </a:xfrm>
        </p:spPr>
        <p:txBody>
          <a:bodyPr>
            <a:normAutofit/>
          </a:bodyPr>
          <a:lstStyle/>
          <a:p>
            <a:pPr algn="just" rtl="1">
              <a:buNone/>
            </a:pPr>
            <a:r>
              <a:rPr lang="fa-IR" sz="2000" dirty="0" smtClean="0"/>
              <a:t>داروی بعدی، دیکلوفناک </a:t>
            </a:r>
            <a:r>
              <a:rPr lang="en-US" sz="2000" dirty="0" err="1" smtClean="0"/>
              <a:t>Diclofenac</a:t>
            </a:r>
            <a:r>
              <a:rPr lang="fa-IR" sz="2000" dirty="0" smtClean="0"/>
              <a:t> است. دیکلوفناک، 2 ملح 1) سدیم </a:t>
            </a:r>
            <a:r>
              <a:rPr lang="en-US" sz="2000" dirty="0" smtClean="0"/>
              <a:t>Na</a:t>
            </a:r>
            <a:r>
              <a:rPr lang="fa-IR" sz="2000" dirty="0" smtClean="0"/>
              <a:t> و 2) پتاسیم </a:t>
            </a:r>
            <a:r>
              <a:rPr lang="en-US" sz="2000" dirty="0" smtClean="0"/>
              <a:t>K</a:t>
            </a:r>
            <a:r>
              <a:rPr lang="en-US" sz="2000" baseline="30000" dirty="0" smtClean="0"/>
              <a:t>+</a:t>
            </a:r>
            <a:r>
              <a:rPr lang="en-US" sz="2000" dirty="0" smtClean="0"/>
              <a:t> </a:t>
            </a:r>
            <a:r>
              <a:rPr lang="fa-IR" sz="2000" dirty="0" smtClean="0"/>
              <a:t>دارد. و به فرمت های مختلفی تولید شده است.</a:t>
            </a:r>
            <a:endParaRPr lang="en-US" sz="2000" dirty="0" smtClean="0"/>
          </a:p>
          <a:p>
            <a:pPr algn="just" rtl="1">
              <a:buNone/>
            </a:pPr>
            <a:r>
              <a:rPr lang="fa-IR" sz="2000" dirty="0" smtClean="0"/>
              <a:t>از آنجایی که سدیم </a:t>
            </a:r>
            <a:r>
              <a:rPr lang="en-US" sz="2000" dirty="0" smtClean="0"/>
              <a:t>(Na)</a:t>
            </a:r>
            <a:r>
              <a:rPr lang="fa-IR" sz="2000" dirty="0" smtClean="0"/>
              <a:t> باعث افزایش فشارخون می شود بنابراین در افراد مبتلا به پرفشاری خون منع مصرف دارد و باید از نوع دیکلوفناک پتاسیم استفاده کنند. که تنها دیکلوفناک پتاسیم موجود در بازار، تحت نام تجاری </a:t>
            </a:r>
            <a:r>
              <a:rPr lang="en-US" sz="2000" b="1" dirty="0" err="1" smtClean="0">
                <a:solidFill>
                  <a:srgbClr val="00B0F0"/>
                </a:solidFill>
              </a:rPr>
              <a:t>Potafenac</a:t>
            </a:r>
            <a:r>
              <a:rPr lang="fa-IR" sz="2000" dirty="0" smtClean="0"/>
              <a:t> وجود دارد و مابقی، دارای سدیم اند.</a:t>
            </a:r>
            <a:endParaRPr lang="en-US" sz="2000" dirty="0"/>
          </a:p>
        </p:txBody>
      </p:sp>
      <p:graphicFrame>
        <p:nvGraphicFramePr>
          <p:cNvPr id="5" name="Table 4"/>
          <p:cNvGraphicFramePr>
            <a:graphicFrameLocks noGrp="1"/>
          </p:cNvGraphicFramePr>
          <p:nvPr/>
        </p:nvGraphicFramePr>
        <p:xfrm>
          <a:off x="571472" y="2357430"/>
          <a:ext cx="8001056" cy="4495800"/>
        </p:xfrm>
        <a:graphic>
          <a:graphicData uri="http://schemas.openxmlformats.org/drawingml/2006/table">
            <a:tbl>
              <a:tblPr rtl="1"/>
              <a:tblGrid>
                <a:gridCol w="3366815"/>
                <a:gridCol w="3313140"/>
                <a:gridCol w="1321101"/>
              </a:tblGrid>
              <a:tr h="0">
                <a:tc>
                  <a:txBody>
                    <a:bodyPr/>
                    <a:lstStyle/>
                    <a:p>
                      <a:pPr algn="ctr" rtl="1">
                        <a:lnSpc>
                          <a:spcPct val="150000"/>
                        </a:lnSpc>
                        <a:spcAft>
                          <a:spcPts val="1000"/>
                        </a:spcAft>
                      </a:pPr>
                      <a:r>
                        <a:rPr lang="fa-IR" sz="1800" b="1">
                          <a:latin typeface="Calibri"/>
                          <a:ea typeface="Calibri"/>
                          <a:cs typeface="B Yagut"/>
                        </a:rPr>
                        <a:t>دوز</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rtl="1">
                        <a:lnSpc>
                          <a:spcPct val="150000"/>
                        </a:lnSpc>
                        <a:spcAft>
                          <a:spcPts val="1000"/>
                        </a:spcAft>
                      </a:pPr>
                      <a:r>
                        <a:rPr lang="fa-IR" sz="1800" b="1">
                          <a:latin typeface="Calibri"/>
                          <a:ea typeface="Calibri"/>
                          <a:cs typeface="B Yagut"/>
                        </a:rPr>
                        <a:t>نام ژنريك</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a:txBody>
                    <a:bodyPr/>
                    <a:lstStyle/>
                    <a:p>
                      <a:pPr algn="ctr" rtl="1">
                        <a:lnSpc>
                          <a:spcPct val="150000"/>
                        </a:lnSpc>
                        <a:spcAft>
                          <a:spcPts val="1000"/>
                        </a:spcAft>
                      </a:pPr>
                      <a:r>
                        <a:rPr lang="fa-IR" sz="1800" b="1">
                          <a:latin typeface="Calibri"/>
                          <a:ea typeface="Calibri"/>
                          <a:cs typeface="B Yagut"/>
                        </a:rPr>
                        <a:t>شکل دارویی</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r>
              <a:tr h="0">
                <a:tc>
                  <a:txBody>
                    <a:bodyPr/>
                    <a:lstStyle/>
                    <a:p>
                      <a:pPr algn="ctr" rtl="1">
                        <a:lnSpc>
                          <a:spcPct val="150000"/>
                        </a:lnSpc>
                        <a:spcAft>
                          <a:spcPts val="1000"/>
                        </a:spcAft>
                      </a:pPr>
                      <a:r>
                        <a:rPr lang="en-US" sz="1800">
                          <a:latin typeface="Calibri"/>
                          <a:ea typeface="Calibri"/>
                          <a:cs typeface="B Yagut"/>
                        </a:rPr>
                        <a:t>25 _ 50 _ 75 _ 100 mg</a:t>
                      </a:r>
                    </a:p>
                    <a:p>
                      <a:pPr algn="ctr" rtl="1">
                        <a:lnSpc>
                          <a:spcPct val="150000"/>
                        </a:lnSpc>
                        <a:spcAft>
                          <a:spcPts val="1000"/>
                        </a:spcAft>
                      </a:pPr>
                      <a:r>
                        <a:rPr lang="en-US" sz="1800">
                          <a:latin typeface="Calibri"/>
                          <a:ea typeface="Calibri"/>
                          <a:cs typeface="B Yagut"/>
                        </a:rPr>
                        <a:t>100 mg</a:t>
                      </a:r>
                    </a:p>
                    <a:p>
                      <a:pPr algn="ctr" rtl="1">
                        <a:lnSpc>
                          <a:spcPct val="150000"/>
                        </a:lnSpc>
                        <a:spcAft>
                          <a:spcPts val="1000"/>
                        </a:spcAft>
                      </a:pPr>
                      <a:r>
                        <a:rPr lang="en-US" sz="1800">
                          <a:latin typeface="Calibri"/>
                          <a:ea typeface="Calibri"/>
                          <a:cs typeface="B Yagut"/>
                        </a:rPr>
                        <a:t>75 mg</a:t>
                      </a:r>
                    </a:p>
                    <a:p>
                      <a:pPr algn="ctr" rtl="1">
                        <a:lnSpc>
                          <a:spcPct val="150000"/>
                        </a:lnSpc>
                        <a:spcAft>
                          <a:spcPts val="1000"/>
                        </a:spcAft>
                      </a:pPr>
                      <a:r>
                        <a:rPr lang="en-US" sz="1800">
                          <a:latin typeface="Calibri"/>
                          <a:ea typeface="Calibri"/>
                          <a:cs typeface="B Yagut"/>
                        </a:rPr>
                        <a:t>50 _ 100 mg</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1000"/>
                        </a:spcAft>
                      </a:pPr>
                      <a:r>
                        <a:rPr lang="en-US" sz="1800" dirty="0" err="1">
                          <a:latin typeface="Calibri"/>
                          <a:ea typeface="Calibri"/>
                          <a:cs typeface="B Yagut"/>
                        </a:rPr>
                        <a:t>Diclofenac</a:t>
                      </a:r>
                      <a:r>
                        <a:rPr lang="en-US" sz="1800" dirty="0">
                          <a:latin typeface="Calibri"/>
                          <a:ea typeface="Calibri"/>
                          <a:cs typeface="B Yagut"/>
                        </a:rPr>
                        <a:t> Na</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1">
                        <a:lnSpc>
                          <a:spcPct val="150000"/>
                        </a:lnSpc>
                        <a:spcAft>
                          <a:spcPts val="1000"/>
                        </a:spcAft>
                      </a:pPr>
                      <a:r>
                        <a:rPr lang="en-US" sz="1800">
                          <a:latin typeface="Calibri"/>
                          <a:ea typeface="Calibri"/>
                          <a:cs typeface="B Yagut"/>
                        </a:rPr>
                        <a:t>Tab</a:t>
                      </a:r>
                    </a:p>
                    <a:p>
                      <a:pPr algn="ctr" rtl="1">
                        <a:lnSpc>
                          <a:spcPct val="150000"/>
                        </a:lnSpc>
                        <a:spcAft>
                          <a:spcPts val="1000"/>
                        </a:spcAft>
                      </a:pPr>
                      <a:r>
                        <a:rPr lang="en-US" sz="1800">
                          <a:latin typeface="Calibri"/>
                          <a:ea typeface="Calibri"/>
                          <a:cs typeface="B Yagut"/>
                        </a:rPr>
                        <a:t>Cap</a:t>
                      </a:r>
                    </a:p>
                    <a:p>
                      <a:pPr algn="ctr" rtl="1">
                        <a:lnSpc>
                          <a:spcPct val="150000"/>
                        </a:lnSpc>
                        <a:spcAft>
                          <a:spcPts val="1000"/>
                        </a:spcAft>
                      </a:pPr>
                      <a:r>
                        <a:rPr lang="en-US" sz="1800">
                          <a:latin typeface="Calibri"/>
                          <a:ea typeface="Calibri"/>
                          <a:cs typeface="B Yagut"/>
                        </a:rPr>
                        <a:t>Amp</a:t>
                      </a:r>
                    </a:p>
                    <a:p>
                      <a:pPr algn="ctr" rtl="1">
                        <a:lnSpc>
                          <a:spcPct val="150000"/>
                        </a:lnSpc>
                        <a:spcAft>
                          <a:spcPts val="1000"/>
                        </a:spcAft>
                      </a:pPr>
                      <a:r>
                        <a:rPr lang="en-US" sz="1800">
                          <a:latin typeface="Calibri"/>
                          <a:ea typeface="Calibri"/>
                          <a:cs typeface="B Yagut"/>
                        </a:rPr>
                        <a:t>Supp</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0">
                <a:tc>
                  <a:txBody>
                    <a:bodyPr/>
                    <a:lstStyle/>
                    <a:p>
                      <a:pPr algn="ctr" rtl="1">
                        <a:lnSpc>
                          <a:spcPct val="150000"/>
                        </a:lnSpc>
                        <a:spcAft>
                          <a:spcPts val="1000"/>
                        </a:spcAft>
                      </a:pPr>
                      <a:r>
                        <a:rPr lang="fa-IR" sz="1800">
                          <a:latin typeface="Calibri"/>
                          <a:ea typeface="Calibri"/>
                          <a:cs typeface="B Yagut"/>
                        </a:rPr>
                        <a:t>کارخانه و کشور سازنده</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gridSpan="2">
                  <a:txBody>
                    <a:bodyPr/>
                    <a:lstStyle/>
                    <a:p>
                      <a:pPr algn="ctr" rtl="1">
                        <a:lnSpc>
                          <a:spcPct val="150000"/>
                        </a:lnSpc>
                        <a:spcAft>
                          <a:spcPts val="1000"/>
                        </a:spcAft>
                      </a:pPr>
                      <a:r>
                        <a:rPr lang="fa-IR" sz="1800">
                          <a:latin typeface="Calibri"/>
                          <a:ea typeface="Calibri"/>
                          <a:cs typeface="B Yagut"/>
                        </a:rPr>
                        <a:t>نام تجاری</a:t>
                      </a:r>
                      <a:endParaRPr lang="en-US" sz="1800">
                        <a:latin typeface="Calibri"/>
                        <a:ea typeface="Calibri"/>
                        <a:cs typeface="B Yagut"/>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8DB3E2"/>
                    </a:solidFill>
                  </a:tcPr>
                </a:tc>
                <a:tc hMerge="1">
                  <a:txBody>
                    <a:bodyPr/>
                    <a:lstStyle/>
                    <a:p>
                      <a:endParaRPr lang="en-US"/>
                    </a:p>
                  </a:txBody>
                  <a:tcPr/>
                </a:tc>
              </a:tr>
              <a:tr h="0">
                <a:tc>
                  <a:txBody>
                    <a:bodyPr/>
                    <a:lstStyle/>
                    <a:p>
                      <a:pPr algn="ctr" rtl="1">
                        <a:lnSpc>
                          <a:spcPct val="150000"/>
                        </a:lnSpc>
                        <a:spcAft>
                          <a:spcPts val="1000"/>
                        </a:spcAft>
                      </a:pPr>
                      <a:r>
                        <a:rPr lang="en-US" sz="1800">
                          <a:latin typeface="Calibri"/>
                          <a:ea typeface="Calibri"/>
                          <a:cs typeface="B Yagut"/>
                        </a:rPr>
                        <a:t>Alborz Daru _ Iran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lnSpc>
                          <a:spcPct val="150000"/>
                        </a:lnSpc>
                        <a:spcAft>
                          <a:spcPts val="1000"/>
                        </a:spcAft>
                      </a:pPr>
                      <a:r>
                        <a:rPr lang="en-US" sz="1800">
                          <a:latin typeface="Calibri"/>
                          <a:ea typeface="Calibri"/>
                          <a:cs typeface="B Yagut"/>
                        </a:rPr>
                        <a:t>Alfen XL  ( Tab SR)</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0">
                <a:tc>
                  <a:txBody>
                    <a:bodyPr/>
                    <a:lstStyle/>
                    <a:p>
                      <a:pPr algn="ctr" rtl="1">
                        <a:lnSpc>
                          <a:spcPct val="150000"/>
                        </a:lnSpc>
                        <a:spcAft>
                          <a:spcPts val="1000"/>
                        </a:spcAft>
                      </a:pPr>
                      <a:r>
                        <a:rPr lang="en-US" sz="1800">
                          <a:latin typeface="Calibri"/>
                          <a:ea typeface="Calibri"/>
                          <a:cs typeface="B Yagut"/>
                        </a:rPr>
                        <a:t>Shahre Daru _ Iran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lnSpc>
                          <a:spcPct val="150000"/>
                        </a:lnSpc>
                        <a:spcAft>
                          <a:spcPts val="1000"/>
                        </a:spcAft>
                      </a:pPr>
                      <a:r>
                        <a:rPr lang="en-US" sz="1800">
                          <a:latin typeface="Calibri"/>
                          <a:ea typeface="Calibri"/>
                          <a:cs typeface="B Yagut"/>
                        </a:rPr>
                        <a:t>Pain Off   ( Cap SR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0">
                <a:tc>
                  <a:txBody>
                    <a:bodyPr/>
                    <a:lstStyle/>
                    <a:p>
                      <a:pPr algn="ctr" rtl="1">
                        <a:lnSpc>
                          <a:spcPct val="150000"/>
                        </a:lnSpc>
                        <a:spcAft>
                          <a:spcPts val="1000"/>
                        </a:spcAft>
                      </a:pPr>
                      <a:r>
                        <a:rPr lang="en-US" sz="1800">
                          <a:latin typeface="Calibri"/>
                          <a:ea typeface="Calibri"/>
                          <a:cs typeface="B Yagut"/>
                        </a:rPr>
                        <a:t>Modava _ Iran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lnSpc>
                          <a:spcPct val="150000"/>
                        </a:lnSpc>
                        <a:spcAft>
                          <a:spcPts val="1000"/>
                        </a:spcAft>
                      </a:pPr>
                      <a:r>
                        <a:rPr lang="en-US" sz="1800">
                          <a:latin typeface="Calibri"/>
                          <a:ea typeface="Calibri"/>
                          <a:cs typeface="B Yagut"/>
                        </a:rPr>
                        <a:t>Modafenac  ( Cap SR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r h="0">
                <a:tc>
                  <a:txBody>
                    <a:bodyPr/>
                    <a:lstStyle/>
                    <a:p>
                      <a:pPr algn="ctr" rtl="1">
                        <a:lnSpc>
                          <a:spcPct val="150000"/>
                        </a:lnSpc>
                        <a:spcAft>
                          <a:spcPts val="1000"/>
                        </a:spcAft>
                      </a:pPr>
                      <a:r>
                        <a:rPr lang="en-US" sz="1800">
                          <a:latin typeface="Calibri"/>
                          <a:ea typeface="Calibri"/>
                          <a:cs typeface="B Yagut"/>
                        </a:rPr>
                        <a:t>Novartis _ Switzerland</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2">
                  <a:txBody>
                    <a:bodyPr/>
                    <a:lstStyle/>
                    <a:p>
                      <a:pPr algn="ctr" rtl="1">
                        <a:lnSpc>
                          <a:spcPct val="150000"/>
                        </a:lnSpc>
                        <a:spcAft>
                          <a:spcPts val="1000"/>
                        </a:spcAft>
                      </a:pPr>
                      <a:r>
                        <a:rPr lang="en-US" sz="1800" dirty="0" err="1">
                          <a:latin typeface="Calibri"/>
                          <a:ea typeface="Calibri"/>
                          <a:cs typeface="B Yagut"/>
                        </a:rPr>
                        <a:t>Voltaren</a:t>
                      </a:r>
                      <a:r>
                        <a:rPr lang="en-US" sz="1800" dirty="0">
                          <a:latin typeface="Calibri"/>
                          <a:ea typeface="Calibri"/>
                          <a:cs typeface="B Yagut"/>
                        </a:rPr>
                        <a:t>   ( Amp )</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r>
            </a:tbl>
          </a:graphicData>
        </a:graphic>
      </p:graphicFrame>
    </p:spTree>
  </p:cSld>
  <p:clrMapOvr>
    <a:masterClrMapping/>
  </p:clrMapOvr>
  <p:transition spd="slow">
    <p:cover dir="l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4" presetClass="entr" presetSubtype="0" accel="10000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2000" fill="hold"/>
                                        <p:tgtEl>
                                          <p:spTgt spid="3">
                                            <p:txEl>
                                              <p:pRg st="0" end="0"/>
                                            </p:txEl>
                                          </p:spTgt>
                                        </p:tgtEl>
                                        <p:attrNameLst>
                                          <p:attrName>ppt_w</p:attrName>
                                        </p:attrNameLst>
                                      </p:cBhvr>
                                      <p:tavLst>
                                        <p:tav tm="0">
                                          <p:val>
                                            <p:strVal val="#ppt_w*0.05"/>
                                          </p:val>
                                        </p:tav>
                                        <p:tav tm="100000">
                                          <p:val>
                                            <p:strVal val="#ppt_w"/>
                                          </p:val>
                                        </p:tav>
                                      </p:tavLst>
                                    </p:anim>
                                    <p:anim calcmode="lin" valueType="num">
                                      <p:cBhvr>
                                        <p:cTn id="8" dur="2000" fill="hold"/>
                                        <p:tgtEl>
                                          <p:spTgt spid="3">
                                            <p:txEl>
                                              <p:pRg st="0" end="0"/>
                                            </p:txEl>
                                          </p:spTgt>
                                        </p:tgtEl>
                                        <p:attrNameLst>
                                          <p:attrName>ppt_h</p:attrName>
                                        </p:attrNameLst>
                                      </p:cBhvr>
                                      <p:tavLst>
                                        <p:tav tm="0">
                                          <p:val>
                                            <p:strVal val="#ppt_h"/>
                                          </p:val>
                                        </p:tav>
                                        <p:tav tm="100000">
                                          <p:val>
                                            <p:strVal val="#ppt_h"/>
                                          </p:val>
                                        </p:tav>
                                      </p:tavLst>
                                    </p:anim>
                                    <p:anim calcmode="lin" valueType="num">
                                      <p:cBhvr>
                                        <p:cTn id="9" dur="2000" fill="hold"/>
                                        <p:tgtEl>
                                          <p:spTgt spid="3">
                                            <p:txEl>
                                              <p:pRg st="0" end="0"/>
                                            </p:txEl>
                                          </p:spTgt>
                                        </p:tgtEl>
                                        <p:attrNameLst>
                                          <p:attrName>ppt_x</p:attrName>
                                        </p:attrNameLst>
                                      </p:cBhvr>
                                      <p:tavLst>
                                        <p:tav tm="0">
                                          <p:val>
                                            <p:strVal val="#ppt_x-.2"/>
                                          </p:val>
                                        </p:tav>
                                        <p:tav tm="100000">
                                          <p:val>
                                            <p:strVal val="#ppt_x"/>
                                          </p:val>
                                        </p:tav>
                                      </p:tavLst>
                                    </p:anim>
                                    <p:anim calcmode="lin" valueType="num">
                                      <p:cBhvr>
                                        <p:cTn id="10" dur="2000" fill="hold"/>
                                        <p:tgtEl>
                                          <p:spTgt spid="3">
                                            <p:txEl>
                                              <p:pRg st="0" end="0"/>
                                            </p:txEl>
                                          </p:spTgt>
                                        </p:tgtEl>
                                        <p:attrNameLst>
                                          <p:attrName>ppt_y</p:attrName>
                                        </p:attrNameLst>
                                      </p:cBhvr>
                                      <p:tavLst>
                                        <p:tav tm="0">
                                          <p:val>
                                            <p:strVal val="#ppt_y"/>
                                          </p:val>
                                        </p:tav>
                                        <p:tav tm="100000">
                                          <p:val>
                                            <p:strVal val="#ppt_y"/>
                                          </p:val>
                                        </p:tav>
                                      </p:tavLst>
                                    </p:anim>
                                    <p:animEffect transition="in" filter="fade">
                                      <p:cBhvr>
                                        <p:cTn id="11" dur="2000"/>
                                        <p:tgtEl>
                                          <p:spTgt spid="3">
                                            <p:txEl>
                                              <p:pRg st="0" end="0"/>
                                            </p:txEl>
                                          </p:spTgt>
                                        </p:tgtEl>
                                      </p:cBhvr>
                                    </p:animEffect>
                                  </p:childTnLst>
                                </p:cTn>
                              </p:par>
                              <p:par>
                                <p:cTn id="12" presetID="54" presetClass="entr" presetSubtype="0" accel="100000" fill="hold" grpId="0" nodeType="with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 calcmode="lin" valueType="num">
                                      <p:cBhvr>
                                        <p:cTn id="14" dur="2000" fill="hold"/>
                                        <p:tgtEl>
                                          <p:spTgt spid="3">
                                            <p:txEl>
                                              <p:pRg st="1" end="1"/>
                                            </p:txEl>
                                          </p:spTgt>
                                        </p:tgtEl>
                                        <p:attrNameLst>
                                          <p:attrName>ppt_w</p:attrName>
                                        </p:attrNameLst>
                                      </p:cBhvr>
                                      <p:tavLst>
                                        <p:tav tm="0">
                                          <p:val>
                                            <p:strVal val="#ppt_w*0.05"/>
                                          </p:val>
                                        </p:tav>
                                        <p:tav tm="100000">
                                          <p:val>
                                            <p:strVal val="#ppt_w"/>
                                          </p:val>
                                        </p:tav>
                                      </p:tavLst>
                                    </p:anim>
                                    <p:anim calcmode="lin" valueType="num">
                                      <p:cBhvr>
                                        <p:cTn id="15" dur="2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16" dur="2000" fill="hold"/>
                                        <p:tgtEl>
                                          <p:spTgt spid="3">
                                            <p:txEl>
                                              <p:pRg st="1" end="1"/>
                                            </p:txEl>
                                          </p:spTgt>
                                        </p:tgtEl>
                                        <p:attrNameLst>
                                          <p:attrName>ppt_x</p:attrName>
                                        </p:attrNameLst>
                                      </p:cBhvr>
                                      <p:tavLst>
                                        <p:tav tm="0">
                                          <p:val>
                                            <p:strVal val="#ppt_x-.2"/>
                                          </p:val>
                                        </p:tav>
                                        <p:tav tm="100000">
                                          <p:val>
                                            <p:strVal val="#ppt_x"/>
                                          </p:val>
                                        </p:tav>
                                      </p:tavLst>
                                    </p:anim>
                                    <p:anim calcmode="lin" valueType="num">
                                      <p:cBhvr>
                                        <p:cTn id="17" dur="2000" fill="hold"/>
                                        <p:tgtEl>
                                          <p:spTgt spid="3">
                                            <p:txEl>
                                              <p:pRg st="1" end="1"/>
                                            </p:txEl>
                                          </p:spTgt>
                                        </p:tgtEl>
                                        <p:attrNameLst>
                                          <p:attrName>ppt_y</p:attrName>
                                        </p:attrNameLst>
                                      </p:cBhvr>
                                      <p:tavLst>
                                        <p:tav tm="0">
                                          <p:val>
                                            <p:strVal val="#ppt_y"/>
                                          </p:val>
                                        </p:tav>
                                        <p:tav tm="100000">
                                          <p:val>
                                            <p:strVal val="#ppt_y"/>
                                          </p:val>
                                        </p:tav>
                                      </p:tavLst>
                                    </p:anim>
                                    <p:animEffect transition="in" filter="fade">
                                      <p:cBhvr>
                                        <p:cTn id="18" dur="2000"/>
                                        <p:tgtEl>
                                          <p:spTgt spid="3">
                                            <p:txEl>
                                              <p:pRg st="1" end="1"/>
                                            </p:txEl>
                                          </p:spTgt>
                                        </p:tgtEl>
                                      </p:cBhvr>
                                    </p:animEffect>
                                  </p:childTnLst>
                                </p:cTn>
                              </p:par>
                            </p:childTnLst>
                          </p:cTn>
                        </p:par>
                        <p:par>
                          <p:cTn id="19" fill="hold">
                            <p:stCondLst>
                              <p:cond delay="2000"/>
                            </p:stCondLst>
                            <p:childTnLst>
                              <p:par>
                                <p:cTn id="20" presetID="29" presetClass="entr" presetSubtype="0" fill="hold" nodeType="afterEffect">
                                  <p:stCondLst>
                                    <p:cond delay="0"/>
                                  </p:stCondLst>
                                  <p:childTnLst>
                                    <p:set>
                                      <p:cBhvr>
                                        <p:cTn id="21" dur="1" fill="hold">
                                          <p:stCondLst>
                                            <p:cond delay="0"/>
                                          </p:stCondLst>
                                        </p:cTn>
                                        <p:tgtEl>
                                          <p:spTgt spid="5"/>
                                        </p:tgtEl>
                                        <p:attrNameLst>
                                          <p:attrName>style.visibility</p:attrName>
                                        </p:attrNameLst>
                                      </p:cBhvr>
                                      <p:to>
                                        <p:strVal val="visible"/>
                                      </p:to>
                                    </p:set>
                                    <p:anim calcmode="lin" valueType="num">
                                      <p:cBhvr>
                                        <p:cTn id="22" dur="3000" fill="hold"/>
                                        <p:tgtEl>
                                          <p:spTgt spid="5"/>
                                        </p:tgtEl>
                                        <p:attrNameLst>
                                          <p:attrName>ppt_x</p:attrName>
                                        </p:attrNameLst>
                                      </p:cBhvr>
                                      <p:tavLst>
                                        <p:tav tm="0">
                                          <p:val>
                                            <p:strVal val="#ppt_x-.2"/>
                                          </p:val>
                                        </p:tav>
                                        <p:tav tm="100000">
                                          <p:val>
                                            <p:strVal val="#ppt_x"/>
                                          </p:val>
                                        </p:tav>
                                      </p:tavLst>
                                    </p:anim>
                                    <p:anim calcmode="lin" valueType="num">
                                      <p:cBhvr>
                                        <p:cTn id="23" dur="3000" fill="hold"/>
                                        <p:tgtEl>
                                          <p:spTgt spid="5"/>
                                        </p:tgtEl>
                                        <p:attrNameLst>
                                          <p:attrName>ppt_y</p:attrName>
                                        </p:attrNameLst>
                                      </p:cBhvr>
                                      <p:tavLst>
                                        <p:tav tm="0">
                                          <p:val>
                                            <p:strVal val="#ppt_y"/>
                                          </p:val>
                                        </p:tav>
                                        <p:tav tm="100000">
                                          <p:val>
                                            <p:strVal val="#ppt_y"/>
                                          </p:val>
                                        </p:tav>
                                      </p:tavLst>
                                    </p:anim>
                                    <p:animEffect transition="in" filter="wipe(right)" prLst="gradientSize: 0.1">
                                      <p:cBhvr>
                                        <p:cTn id="24" dur="3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ex">
  <a:themeElements>
    <a:clrScheme name="Apex">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Apex">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pex">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164</TotalTime>
  <Words>1595</Words>
  <Application>Microsoft Office PowerPoint</Application>
  <PresentationFormat>On-screen Show (4:3)</PresentationFormat>
  <Paragraphs>357</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Apex</vt:lpstr>
      <vt:lpstr>ضددرد ها</vt:lpstr>
      <vt:lpstr>داروهای مسکن را می توان به 3 دسته کلی تقسیم کرد</vt:lpstr>
      <vt:lpstr>مسکن های اُپیوئیدی</vt:lpstr>
      <vt:lpstr>Slide 4</vt:lpstr>
      <vt:lpstr>NSAID</vt:lpstr>
      <vt:lpstr>آسپرین با دوز زیر در این دسته است A.S.A (آسپرین)  325mg - 6 g</vt:lpstr>
      <vt:lpstr>Slide 7</vt:lpstr>
      <vt:lpstr>Slide 8</vt:lpstr>
      <vt:lpstr>Slide 9</vt:lpstr>
      <vt:lpstr>داروی دیکلوفناک که روی آن ترکیب درمانی انجام داده اند به قرار زیر است:</vt:lpstr>
      <vt:lpstr>Slide 11</vt:lpstr>
      <vt:lpstr>Slide 12</vt:lpstr>
      <vt:lpstr>دسته استامینوفن </vt:lpstr>
      <vt:lpstr>یک ترکیب درمانی از داروی استامینوفن عبارت است از :</vt:lpstr>
      <vt:lpstr>Antihistamin</vt:lpstr>
      <vt:lpstr>Slide 16</vt:lpstr>
      <vt:lpstr>Slide 17</vt:lpstr>
      <vt:lpstr>Slide 18</vt:lpstr>
      <vt:lpstr>Slide 19</vt:lpstr>
      <vt:lpstr>Slide 20</vt:lpstr>
      <vt:lpstr>Slide 21</vt:lpstr>
    </vt:vector>
  </TitlesOfParts>
  <Company>MRDC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ضددرد ها</dc:title>
  <dc:creator>Arman</dc:creator>
  <cp:lastModifiedBy>Arman</cp:lastModifiedBy>
  <cp:revision>46</cp:revision>
  <dcterms:created xsi:type="dcterms:W3CDTF">2014-02-15T05:48:55Z</dcterms:created>
  <dcterms:modified xsi:type="dcterms:W3CDTF">2014-02-16T06:00:12Z</dcterms:modified>
</cp:coreProperties>
</file>